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00" d="100"/>
          <a:sy n="100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5" name="Shape 2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7536586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等线"/>
      </a:defRPr>
    </a:lvl1pPr>
    <a:lvl2pPr indent="228600" latinLnBrk="0">
      <a:defRPr sz="1200">
        <a:latin typeface="+mj-lt"/>
        <a:ea typeface="+mj-ea"/>
        <a:cs typeface="+mj-cs"/>
        <a:sym typeface="等线"/>
      </a:defRPr>
    </a:lvl2pPr>
    <a:lvl3pPr indent="457200" latinLnBrk="0">
      <a:defRPr sz="1200">
        <a:latin typeface="+mj-lt"/>
        <a:ea typeface="+mj-ea"/>
        <a:cs typeface="+mj-cs"/>
        <a:sym typeface="等线"/>
      </a:defRPr>
    </a:lvl3pPr>
    <a:lvl4pPr indent="685800" latinLnBrk="0">
      <a:defRPr sz="1200">
        <a:latin typeface="+mj-lt"/>
        <a:ea typeface="+mj-ea"/>
        <a:cs typeface="+mj-cs"/>
        <a:sym typeface="等线"/>
      </a:defRPr>
    </a:lvl4pPr>
    <a:lvl5pPr indent="914400" latinLnBrk="0">
      <a:defRPr sz="1200">
        <a:latin typeface="+mj-lt"/>
        <a:ea typeface="+mj-ea"/>
        <a:cs typeface="+mj-cs"/>
        <a:sym typeface="等线"/>
      </a:defRPr>
    </a:lvl5pPr>
    <a:lvl6pPr indent="1143000" latinLnBrk="0">
      <a:defRPr sz="1200">
        <a:latin typeface="+mj-lt"/>
        <a:ea typeface="+mj-ea"/>
        <a:cs typeface="+mj-cs"/>
        <a:sym typeface="等线"/>
      </a:defRPr>
    </a:lvl6pPr>
    <a:lvl7pPr indent="1371600" latinLnBrk="0">
      <a:defRPr sz="1200">
        <a:latin typeface="+mj-lt"/>
        <a:ea typeface="+mj-ea"/>
        <a:cs typeface="+mj-cs"/>
        <a:sym typeface="等线"/>
      </a:defRPr>
    </a:lvl7pPr>
    <a:lvl8pPr indent="1600200" latinLnBrk="0">
      <a:defRPr sz="1200">
        <a:latin typeface="+mj-lt"/>
        <a:ea typeface="+mj-ea"/>
        <a:cs typeface="+mj-cs"/>
        <a:sym typeface="等线"/>
      </a:defRPr>
    </a:lvl8pPr>
    <a:lvl9pPr indent="1828800" latinLnBrk="0">
      <a:defRPr sz="1200">
        <a:latin typeface="+mj-lt"/>
        <a:ea typeface="+mj-ea"/>
        <a:cs typeface="+mj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8" name="Shape 2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吾日三省吾身：“我是谁，我在哪，我要干吗”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现在的IT发展迅速。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咨询浩如烟海。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上一秒还在集体 ng、下一秒就集体去用了 vue。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不过一个很明确的事情就是，现在前端已经变得越来越重要</a:t>
            </a:r>
          </a:p>
        </p:txBody>
      </p:sp>
    </p:spTree>
    <p:extLst>
      <p:ext uri="{BB962C8B-B14F-4D97-AF65-F5344CB8AC3E}">
        <p14:creationId xmlns:p14="http://schemas.microsoft.com/office/powerpoint/2010/main" val="2030830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44" name="Shape 7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“如何快速搞数据”</a:t>
            </a:r>
          </a:p>
          <a:p>
            <a:r>
              <a:t>设计 </a:t>
            </a:r>
          </a:p>
        </p:txBody>
      </p:sp>
    </p:spTree>
    <p:extLst>
      <p:ext uri="{BB962C8B-B14F-4D97-AF65-F5344CB8AC3E}">
        <p14:creationId xmlns:p14="http://schemas.microsoft.com/office/powerpoint/2010/main" val="686940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Shape 7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86" name="Shape 7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通过我们刚刚选择的 MQ，将数据快速的分发到各个节点。</a:t>
            </a:r>
          </a:p>
          <a:p>
            <a:r>
              <a:t>然后各个节点中使用 node 的 stream，将需要处理的时间封装成</a:t>
            </a:r>
          </a:p>
        </p:txBody>
      </p:sp>
    </p:spTree>
    <p:extLst>
      <p:ext uri="{BB962C8B-B14F-4D97-AF65-F5344CB8AC3E}">
        <p14:creationId xmlns:p14="http://schemas.microsoft.com/office/powerpoint/2010/main" val="537956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9" name="Shape 8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错误标签化，避免重复工作。</a:t>
            </a:r>
          </a:p>
        </p:txBody>
      </p:sp>
    </p:spTree>
    <p:extLst>
      <p:ext uri="{BB962C8B-B14F-4D97-AF65-F5344CB8AC3E}">
        <p14:creationId xmlns:p14="http://schemas.microsoft.com/office/powerpoint/2010/main" val="5214978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30" name="Shape 83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在一个网站比较大型的时候，网站整体的性能是很模糊的一个概念。但是当你使用 URL 为索引，对网站进行一个排列。整个网站的情况都会清晰起来。</a:t>
            </a:r>
          </a:p>
          <a:p>
            <a:pPr defTabSz="457200">
              <a:lnSpc>
                <a:spcPct val="117999"/>
              </a:lnSpc>
              <a:defRPr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例如以 URL 为中心，通过报错率排列出每一个路径的健康状况。让你清楚的了解哪个页面更容易出错。并且可以把每个一个页面的报警精确到具体的责任人。</a:t>
            </a:r>
          </a:p>
          <a:p>
            <a:pPr defTabSz="457200">
              <a:lnSpc>
                <a:spcPct val="117999"/>
              </a:lnSpc>
              <a:defRPr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打开一个网站的监控数据，所有页面的性能数据依次排列下来，原本整体模糊的性能就清晰下来，马上就能定位到整个网站的性能短板。</a:t>
            </a:r>
          </a:p>
        </p:txBody>
      </p:sp>
    </p:spTree>
    <p:extLst>
      <p:ext uri="{BB962C8B-B14F-4D97-AF65-F5344CB8AC3E}">
        <p14:creationId xmlns:p14="http://schemas.microsoft.com/office/powerpoint/2010/main" val="932979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45" name="Shape 84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pPr>
              <a:defRPr sz="1500"/>
            </a:pPr>
            <a:endParaRPr/>
          </a:p>
          <a:p>
            <a:pPr>
              <a:defRPr sz="1500"/>
            </a:pPr>
            <a:r>
              <a:t>性能和查错的重要性不言而喻，不过我们今天这里讨论的不是最佳实践。相对于得到一个结果指标，我们更多的是讨论实践思路，以及遇到的坑等等。</a:t>
            </a:r>
          </a:p>
          <a:p>
            <a:pPr>
              <a:defRPr sz="1500"/>
            </a:pPr>
            <a:r>
              <a:t>来为在做的各位同行提供更多参考，以及踩坑建议。</a:t>
            </a:r>
          </a:p>
        </p:txBody>
      </p:sp>
    </p:spTree>
    <p:extLst>
      <p:ext uri="{BB962C8B-B14F-4D97-AF65-F5344CB8AC3E}">
        <p14:creationId xmlns:p14="http://schemas.microsoft.com/office/powerpoint/2010/main" val="1811442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Shape 8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0" name="Shape 8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有人在平均 1米深的河流中淹死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早餐优化的时候看平均的加载时间没有变化</a:t>
            </a:r>
          </a:p>
        </p:txBody>
      </p:sp>
    </p:spTree>
    <p:extLst>
      <p:ext uri="{BB962C8B-B14F-4D97-AF65-F5344CB8AC3E}">
        <p14:creationId xmlns:p14="http://schemas.microsoft.com/office/powerpoint/2010/main" val="340809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7" name="Shape 8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有人在平均 1米深的河流中淹死。</a:t>
            </a:r>
          </a:p>
        </p:txBody>
      </p:sp>
    </p:spTree>
    <p:extLst>
      <p:ext uri="{BB962C8B-B14F-4D97-AF65-F5344CB8AC3E}">
        <p14:creationId xmlns:p14="http://schemas.microsoft.com/office/powerpoint/2010/main" val="15681790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Shape 90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4" name="Shape 9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理解每一个环境，</a:t>
            </a:r>
          </a:p>
          <a:p>
            <a:r>
              <a:t>如果你没有理解，那么工具做的再好也有太大的帮助。但是如果你理解，那么久可以更好的使用工具，选择工具，或者自己去撸一个工具。</a:t>
            </a:r>
          </a:p>
          <a:p>
            <a:r>
              <a:t>就可以选择用 ELK</a:t>
            </a:r>
          </a:p>
          <a:p>
            <a:r>
              <a:t>或者大数据的东西也可以很轻松的了解，hadoop 延迟高、storm 是最。</a:t>
            </a:r>
          </a:p>
          <a:p>
            <a:endParaRPr/>
          </a:p>
          <a:p>
            <a:endParaRPr/>
          </a:p>
          <a:p>
            <a:r>
              <a:t>带有很多特性的巨无霸软件里的一些功能，用户可能永远也不会使用，这是巨大的浪费。学习并且购买某些实际不需要的东西会让人困惑。</a:t>
            </a:r>
          </a:p>
        </p:txBody>
      </p:sp>
    </p:spTree>
    <p:extLst>
      <p:ext uri="{BB962C8B-B14F-4D97-AF65-F5344CB8AC3E}">
        <p14:creationId xmlns:p14="http://schemas.microsoft.com/office/powerpoint/2010/main" val="3188970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1" name="Shape 9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我们是一只不断尝试新技术/乐于踩坑的团队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倾向于选用新颖的 MQ  nats 而不是 rabbitMQ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thrift 太过重量级而使用 MQ 来做 RPC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选用最新版的 node.js 而不是 LTS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选用最新版的 Nginx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选用最新版的 vue 2.0 + element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选择自己手工撸一个系统而不是用现成的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我们追求更新的技术，更高的起点。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和在座的各位前端一样。相信未来的前端之路会越来越好。</a:t>
            </a:r>
          </a:p>
        </p:txBody>
      </p:sp>
    </p:spTree>
    <p:extLst>
      <p:ext uri="{BB962C8B-B14F-4D97-AF65-F5344CB8AC3E}">
        <p14:creationId xmlns:p14="http://schemas.microsoft.com/office/powerpoint/2010/main" val="1731641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1" name="Shape 26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/>
            </a:pPr>
            <a:r>
              <a:t>与传统的 程序 不太一样。</a:t>
            </a:r>
          </a:p>
          <a:p>
            <a:pPr>
              <a:defRPr sz="1600"/>
            </a:pPr>
            <a:r>
              <a:t>产品在线上面临复杂的网络环境和浏览器环境。</a:t>
            </a:r>
          </a:p>
          <a:p>
            <a:pPr>
              <a:defRPr sz="1600"/>
            </a:pPr>
            <a:r>
              <a:t>产品发布后，无法检测出页面是否出现异常问题，分析和收集用户真正看到的东西。</a:t>
            </a:r>
          </a:p>
        </p:txBody>
      </p:sp>
    </p:spTree>
    <p:extLst>
      <p:ext uri="{BB962C8B-B14F-4D97-AF65-F5344CB8AC3E}">
        <p14:creationId xmlns:p14="http://schemas.microsoft.com/office/powerpoint/2010/main" val="67750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早期</a:t>
            </a:r>
          </a:p>
          <a:p>
            <a:r>
              <a:t>公司的大数据部门给数据慢，不及时，拿到数据有时要一周左右。</a:t>
            </a:r>
          </a:p>
        </p:txBody>
      </p:sp>
    </p:spTree>
    <p:extLst>
      <p:ext uri="{BB962C8B-B14F-4D97-AF65-F5344CB8AC3E}">
        <p14:creationId xmlns:p14="http://schemas.microsoft.com/office/powerpoint/2010/main" val="508034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1" name="Shape 5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监控系统更多属于运维领域类似 zabbix 之类的监控工具。当然，它会有一些性能管理的概念，但总体上来说，属于监控线上服务的一组技术和手段。我想对于监控系统的定义不会有什么疑问。 而对于APM，则需要理清一些概念问题。</a:t>
            </a:r>
          </a:p>
          <a:p>
            <a:r>
              <a:t>在信息技术和系统管理等领域，应用性能管理（APM），是软件应用程序性能和可用性的监控和管理。 APM致力于检测和诊断应用性能问题，从而能提供预期的服务水平。</a:t>
            </a:r>
          </a:p>
          <a:p>
            <a:endParaRPr/>
          </a:p>
          <a:p>
            <a:r>
              <a:t>可能跟国人的心态有关，不是很乐意接这样的第三方服务。我们也有这种心态作祟。毕竟是黑盒子。</a:t>
            </a:r>
          </a:p>
          <a:p>
            <a:endParaRPr/>
          </a:p>
          <a:p>
            <a:r>
              <a:t>但是 ELK 确实有点重量级，很吃内存和磁盘而且并发差。作为前端的同学，我们更多是希望轻量级一些。</a:t>
            </a:r>
          </a:p>
          <a:p>
            <a:endParaRPr/>
          </a:p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877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6" name="Shape 5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当我们发现 sentry 是 python 写的之后就在想。</a:t>
            </a:r>
          </a:p>
          <a:p>
            <a:endParaRPr/>
          </a:p>
          <a:p>
            <a:r>
              <a:t>python 能撸...</a:t>
            </a:r>
          </a:p>
          <a:p>
            <a:r>
              <a:t>我们用 node 也撸一个吧!</a:t>
            </a:r>
          </a:p>
        </p:txBody>
      </p:sp>
    </p:spTree>
    <p:extLst>
      <p:ext uri="{BB962C8B-B14F-4D97-AF65-F5344CB8AC3E}">
        <p14:creationId xmlns:p14="http://schemas.microsoft.com/office/powerpoint/2010/main" val="1863910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Shape 65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54" name="Shape 6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性能是一个主观的问题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想要解决问题需要先把问题指标化</a:t>
            </a:r>
          </a:p>
          <a:p>
            <a:r>
              <a:t>网络时间、后端时间、前端时间</a:t>
            </a:r>
          </a:p>
        </p:txBody>
      </p:sp>
    </p:spTree>
    <p:extLst>
      <p:ext uri="{BB962C8B-B14F-4D97-AF65-F5344CB8AC3E}">
        <p14:creationId xmlns:p14="http://schemas.microsoft.com/office/powerpoint/2010/main" val="1392352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1" name="Shape 6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我们最早的时候使用 Mongodb。因为数据量会很大，先把数据存到数据库，然后再处理的话，那么数据库的压力就会很大。表示 Mongodb 的性能确实不尽如人意。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希望大家不要盲目跟风。在数据量特别大的场景下，不是一个很好的选择。</a:t>
            </a:r>
          </a:p>
        </p:txBody>
      </p:sp>
    </p:spTree>
    <p:extLst>
      <p:ext uri="{BB962C8B-B14F-4D97-AF65-F5344CB8AC3E}">
        <p14:creationId xmlns:p14="http://schemas.microsoft.com/office/powerpoint/2010/main" val="137535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08" name="Shape 7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空间亚线性算法。看起来逼格高。不过实际上这是一个开发过程中很常见的概念。。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首先，面对大量的数据，第一是不指望所有的数据都保存。在收集同时就处理，获得数据概要。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这样可以更快的处理更多的数据，虽然数据量很大，但是数据概要其实很小，完全可以实时计算拿到数据。</a:t>
            </a:r>
          </a:p>
        </p:txBody>
      </p:sp>
    </p:spTree>
    <p:extLst>
      <p:ext uri="{BB962C8B-B14F-4D97-AF65-F5344CB8AC3E}">
        <p14:creationId xmlns:p14="http://schemas.microsoft.com/office/powerpoint/2010/main" val="872828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39" name="Shape 7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plugins pipe</a:t>
            </a:r>
          </a:p>
        </p:txBody>
      </p:sp>
    </p:spTree>
    <p:extLst>
      <p:ext uri="{BB962C8B-B14F-4D97-AF65-F5344CB8AC3E}">
        <p14:creationId xmlns:p14="http://schemas.microsoft.com/office/powerpoint/2010/main" val="167168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38" name="Shape 138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9" name="Shape 1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182" name="Shape 18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3" name="Shape 183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93" name="Shape 1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01" name="Shape 201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2" name="Shape 2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标题文本</a:t>
            </a:r>
          </a:p>
        </p:txBody>
      </p:sp>
      <p:sp>
        <p:nvSpPr>
          <p:cNvPr id="210" name="Shape 21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  <a:lvl2pPr>
              <a:defRPr>
                <a:latin typeface="Calibri"/>
                <a:ea typeface="Calibri"/>
                <a:cs typeface="Calibri"/>
                <a:sym typeface="Calibri"/>
              </a:defRPr>
            </a:lvl2pPr>
            <a:lvl3pPr>
              <a:defRPr>
                <a:latin typeface="Calibri"/>
                <a:ea typeface="Calibri"/>
                <a:cs typeface="Calibri"/>
                <a:sym typeface="Calibri"/>
              </a:defRPr>
            </a:lvl3pPr>
            <a:lvl4pPr>
              <a:defRPr>
                <a:latin typeface="Calibri"/>
                <a:ea typeface="Calibri"/>
                <a:cs typeface="Calibri"/>
                <a:sym typeface="Calibri"/>
              </a:defRPr>
            </a:lvl4pPr>
            <a:lvl5pPr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1" name="Shape 2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xfrm>
            <a:off x="5974451" y="6502400"/>
            <a:ext cx="232970" cy="228600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 defTabSz="412750"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t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lellansin.com" TargetMode="External"/><Relationship Id="rId3" Type="http://schemas.openxmlformats.org/officeDocument/2006/relationships/hyperlink" Target="mailto:dingheng.huang@ele.m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6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/>
        </p:nvSpPr>
        <p:spPr>
          <a:xfrm>
            <a:off x="6793593" y="4033656"/>
            <a:ext cx="6081487" cy="3296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73" extrusionOk="0">
                <a:moveTo>
                  <a:pt x="0" y="19585"/>
                </a:moveTo>
                <a:cubicBezTo>
                  <a:pt x="1018" y="17538"/>
                  <a:pt x="2036" y="15491"/>
                  <a:pt x="2990" y="14408"/>
                </a:cubicBezTo>
                <a:cubicBezTo>
                  <a:pt x="3944" y="13326"/>
                  <a:pt x="4915" y="14314"/>
                  <a:pt x="5722" y="13091"/>
                </a:cubicBezTo>
                <a:cubicBezTo>
                  <a:pt x="6530" y="11867"/>
                  <a:pt x="7148" y="8306"/>
                  <a:pt x="7836" y="7067"/>
                </a:cubicBezTo>
                <a:cubicBezTo>
                  <a:pt x="8523" y="5828"/>
                  <a:pt x="9159" y="6832"/>
                  <a:pt x="9846" y="5655"/>
                </a:cubicBezTo>
                <a:cubicBezTo>
                  <a:pt x="10534" y="4479"/>
                  <a:pt x="11126" y="-227"/>
                  <a:pt x="11960" y="8"/>
                </a:cubicBezTo>
                <a:cubicBezTo>
                  <a:pt x="12793" y="244"/>
                  <a:pt x="13945" y="6816"/>
                  <a:pt x="14847" y="7067"/>
                </a:cubicBezTo>
                <a:cubicBezTo>
                  <a:pt x="15749" y="7318"/>
                  <a:pt x="16531" y="1514"/>
                  <a:pt x="17373" y="1514"/>
                </a:cubicBezTo>
                <a:cubicBezTo>
                  <a:pt x="18215" y="1514"/>
                  <a:pt x="19194" y="3757"/>
                  <a:pt x="19899" y="7067"/>
                </a:cubicBezTo>
                <a:cubicBezTo>
                  <a:pt x="20603" y="10377"/>
                  <a:pt x="21102" y="15875"/>
                  <a:pt x="21600" y="21373"/>
                </a:cubicBezTo>
              </a:path>
            </a:pathLst>
          </a:custGeom>
          <a:gradFill>
            <a:gsLst>
              <a:gs pos="0">
                <a:srgbClr val="12498D">
                  <a:alpha val="67000"/>
                </a:srgbClr>
              </a:gs>
              <a:gs pos="100000">
                <a:srgbClr val="032333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6793593" y="4033656"/>
            <a:ext cx="6081487" cy="3296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73" extrusionOk="0">
                <a:moveTo>
                  <a:pt x="0" y="19585"/>
                </a:moveTo>
                <a:cubicBezTo>
                  <a:pt x="1018" y="17538"/>
                  <a:pt x="2036" y="15491"/>
                  <a:pt x="2990" y="14408"/>
                </a:cubicBezTo>
                <a:cubicBezTo>
                  <a:pt x="3944" y="13326"/>
                  <a:pt x="4915" y="14314"/>
                  <a:pt x="5722" y="13091"/>
                </a:cubicBezTo>
                <a:cubicBezTo>
                  <a:pt x="6530" y="11867"/>
                  <a:pt x="7148" y="8306"/>
                  <a:pt x="7836" y="7067"/>
                </a:cubicBezTo>
                <a:cubicBezTo>
                  <a:pt x="8523" y="5828"/>
                  <a:pt x="9159" y="6832"/>
                  <a:pt x="9846" y="5655"/>
                </a:cubicBezTo>
                <a:cubicBezTo>
                  <a:pt x="10534" y="4479"/>
                  <a:pt x="11126" y="-227"/>
                  <a:pt x="11960" y="8"/>
                </a:cubicBezTo>
                <a:cubicBezTo>
                  <a:pt x="12793" y="244"/>
                  <a:pt x="13945" y="6816"/>
                  <a:pt x="14847" y="7067"/>
                </a:cubicBezTo>
                <a:cubicBezTo>
                  <a:pt x="15749" y="7318"/>
                  <a:pt x="16531" y="1514"/>
                  <a:pt x="17373" y="1514"/>
                </a:cubicBezTo>
                <a:cubicBezTo>
                  <a:pt x="18215" y="1514"/>
                  <a:pt x="19194" y="3757"/>
                  <a:pt x="19899" y="7067"/>
                </a:cubicBezTo>
                <a:cubicBezTo>
                  <a:pt x="20603" y="10377"/>
                  <a:pt x="21102" y="15875"/>
                  <a:pt x="21600" y="21373"/>
                </a:cubicBezTo>
              </a:path>
            </a:pathLst>
          </a:custGeom>
          <a:ln w="22225">
            <a:solidFill>
              <a:srgbClr val="21A0D9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2555420" y="4731199"/>
            <a:ext cx="10595430" cy="2206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24" extrusionOk="0">
                <a:moveTo>
                  <a:pt x="0" y="21324"/>
                </a:moveTo>
                <a:cubicBezTo>
                  <a:pt x="491" y="17607"/>
                  <a:pt x="981" y="13890"/>
                  <a:pt x="1539" y="13469"/>
                </a:cubicBezTo>
                <a:cubicBezTo>
                  <a:pt x="2096" y="13049"/>
                  <a:pt x="2584" y="19781"/>
                  <a:pt x="3344" y="18799"/>
                </a:cubicBezTo>
                <a:cubicBezTo>
                  <a:pt x="4103" y="17818"/>
                  <a:pt x="5183" y="7649"/>
                  <a:pt x="6095" y="7579"/>
                </a:cubicBezTo>
                <a:cubicBezTo>
                  <a:pt x="7008" y="7508"/>
                  <a:pt x="7945" y="18940"/>
                  <a:pt x="8818" y="18379"/>
                </a:cubicBezTo>
                <a:cubicBezTo>
                  <a:pt x="9690" y="17818"/>
                  <a:pt x="10509" y="5007"/>
                  <a:pt x="11333" y="4212"/>
                </a:cubicBezTo>
                <a:cubicBezTo>
                  <a:pt x="12156" y="3418"/>
                  <a:pt x="12787" y="14311"/>
                  <a:pt x="13759" y="13610"/>
                </a:cubicBezTo>
                <a:cubicBezTo>
                  <a:pt x="14730" y="12908"/>
                  <a:pt x="16225" y="-276"/>
                  <a:pt x="17162" y="5"/>
                </a:cubicBezTo>
                <a:cubicBezTo>
                  <a:pt x="18099" y="285"/>
                  <a:pt x="18819" y="13446"/>
                  <a:pt x="19381" y="15293"/>
                </a:cubicBezTo>
                <a:cubicBezTo>
                  <a:pt x="19943" y="17140"/>
                  <a:pt x="20165" y="10127"/>
                  <a:pt x="20535" y="11085"/>
                </a:cubicBezTo>
                <a:cubicBezTo>
                  <a:pt x="20905" y="12043"/>
                  <a:pt x="21252" y="16543"/>
                  <a:pt x="21600" y="21043"/>
                </a:cubicBezTo>
              </a:path>
            </a:pathLst>
          </a:custGeom>
          <a:solidFill>
            <a:srgbClr val="4D586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2047420" y="4557485"/>
            <a:ext cx="10638974" cy="2452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20" extrusionOk="0">
                <a:moveTo>
                  <a:pt x="0" y="19560"/>
                </a:moveTo>
                <a:cubicBezTo>
                  <a:pt x="1004" y="18890"/>
                  <a:pt x="2009" y="18220"/>
                  <a:pt x="2770" y="16560"/>
                </a:cubicBezTo>
                <a:cubicBezTo>
                  <a:pt x="3531" y="14900"/>
                  <a:pt x="3865" y="9400"/>
                  <a:pt x="4568" y="9600"/>
                </a:cubicBezTo>
                <a:cubicBezTo>
                  <a:pt x="5270" y="9800"/>
                  <a:pt x="6095" y="18900"/>
                  <a:pt x="6984" y="17760"/>
                </a:cubicBezTo>
                <a:cubicBezTo>
                  <a:pt x="7873" y="16620"/>
                  <a:pt x="9169" y="3220"/>
                  <a:pt x="9901" y="2760"/>
                </a:cubicBezTo>
                <a:cubicBezTo>
                  <a:pt x="10633" y="2300"/>
                  <a:pt x="10928" y="13420"/>
                  <a:pt x="11375" y="15000"/>
                </a:cubicBezTo>
                <a:cubicBezTo>
                  <a:pt x="11822" y="16580"/>
                  <a:pt x="12047" y="12200"/>
                  <a:pt x="12583" y="12240"/>
                </a:cubicBezTo>
                <a:cubicBezTo>
                  <a:pt x="13118" y="12280"/>
                  <a:pt x="14017" y="16460"/>
                  <a:pt x="14587" y="15240"/>
                </a:cubicBezTo>
                <a:cubicBezTo>
                  <a:pt x="15156" y="14020"/>
                  <a:pt x="15628" y="5160"/>
                  <a:pt x="16001" y="4920"/>
                </a:cubicBezTo>
                <a:cubicBezTo>
                  <a:pt x="16374" y="4680"/>
                  <a:pt x="16551" y="12740"/>
                  <a:pt x="16826" y="13800"/>
                </a:cubicBezTo>
                <a:cubicBezTo>
                  <a:pt x="17101" y="14860"/>
                  <a:pt x="17347" y="11240"/>
                  <a:pt x="17651" y="11280"/>
                </a:cubicBezTo>
                <a:cubicBezTo>
                  <a:pt x="17956" y="11320"/>
                  <a:pt x="18309" y="15860"/>
                  <a:pt x="18653" y="14040"/>
                </a:cubicBezTo>
                <a:cubicBezTo>
                  <a:pt x="18997" y="12220"/>
                  <a:pt x="19385" y="1800"/>
                  <a:pt x="19714" y="360"/>
                </a:cubicBezTo>
                <a:cubicBezTo>
                  <a:pt x="20043" y="-1080"/>
                  <a:pt x="20313" y="2040"/>
                  <a:pt x="20628" y="5400"/>
                </a:cubicBezTo>
                <a:cubicBezTo>
                  <a:pt x="20942" y="8760"/>
                  <a:pt x="21271" y="14640"/>
                  <a:pt x="21600" y="20520"/>
                </a:cubicBezTo>
              </a:path>
            </a:pathLst>
          </a:custGeom>
          <a:gradFill>
            <a:gsLst>
              <a:gs pos="0">
                <a:srgbClr val="525E71"/>
              </a:gs>
              <a:gs pos="100000">
                <a:srgbClr val="293545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1720381" y="-1571011"/>
            <a:ext cx="654081" cy="1004764"/>
          </a:xfrm>
          <a:prstGeom prst="rect">
            <a:avLst/>
          </a:prstGeom>
          <a:solidFill>
            <a:srgbClr val="D1155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4" name="Group 234"/>
          <p:cNvGrpSpPr/>
          <p:nvPr/>
        </p:nvGrpSpPr>
        <p:grpSpPr>
          <a:xfrm>
            <a:off x="712212" y="1786124"/>
            <a:ext cx="8974819" cy="1220522"/>
            <a:chOff x="0" y="0"/>
            <a:chExt cx="8974818" cy="1220520"/>
          </a:xfrm>
        </p:grpSpPr>
        <p:sp>
          <p:nvSpPr>
            <p:cNvPr id="232" name="Shape 232"/>
            <p:cNvSpPr/>
            <p:nvPr/>
          </p:nvSpPr>
          <p:spPr>
            <a:xfrm>
              <a:off x="0" y="0"/>
              <a:ext cx="8486140" cy="1069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55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纯手工搭建高实时监控系统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59398" y="849680"/>
              <a:ext cx="891542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cap="all" spc="27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how to make a real-time frontend  monitoring system</a:t>
              </a:r>
            </a:p>
          </p:txBody>
        </p:sp>
      </p:grpSp>
      <p:sp>
        <p:nvSpPr>
          <p:cNvPr id="235" name="Shape 235"/>
          <p:cNvSpPr/>
          <p:nvPr/>
        </p:nvSpPr>
        <p:spPr>
          <a:xfrm>
            <a:off x="832266" y="3272432"/>
            <a:ext cx="383632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5000"/>
              </a:lnSpc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饿了么大前端 Node Team  - 黄鼎恒</a:t>
            </a:r>
          </a:p>
        </p:txBody>
      </p:sp>
      <p:pic>
        <p:nvPicPr>
          <p:cNvPr id="236" name="屏幕快照 2016-08-31 下午7.45.27.png"/>
          <p:cNvPicPr>
            <a:picLocks noChangeAspect="1"/>
          </p:cNvPicPr>
          <p:nvPr/>
        </p:nvPicPr>
        <p:blipFill>
          <a:blip r:embed="rId3">
            <a:extLst/>
          </a:blip>
          <a:srcRect t="38891"/>
          <a:stretch>
            <a:fillRect/>
          </a:stretch>
        </p:blipFill>
        <p:spPr>
          <a:xfrm>
            <a:off x="-80379" y="6731000"/>
            <a:ext cx="24544758" cy="6827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roup 615"/>
          <p:cNvGrpSpPr/>
          <p:nvPr/>
        </p:nvGrpSpPr>
        <p:grpSpPr>
          <a:xfrm>
            <a:off x="-8968" y="253773"/>
            <a:ext cx="2103390" cy="511240"/>
            <a:chOff x="0" y="0"/>
            <a:chExt cx="2103388" cy="511239"/>
          </a:xfrm>
        </p:grpSpPr>
        <p:sp>
          <p:nvSpPr>
            <p:cNvPr id="613" name="Shape 613"/>
            <p:cNvSpPr/>
            <p:nvPr/>
          </p:nvSpPr>
          <p:spPr>
            <a:xfrm>
              <a:off x="0" y="3288"/>
              <a:ext cx="2103389" cy="507952"/>
            </a:xfrm>
            <a:prstGeom prst="rect">
              <a:avLst/>
            </a:prstGeom>
            <a:solidFill>
              <a:srgbClr val="192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0" y="0"/>
              <a:ext cx="2103389" cy="64673"/>
            </a:xfrm>
            <a:prstGeom prst="rect">
              <a:avLst/>
            </a:prstGeom>
            <a:solidFill>
              <a:srgbClr val="0054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16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16338" t="15166" r="15812" b="18318"/>
          <a:stretch>
            <a:fillRect/>
          </a:stretch>
        </p:blipFill>
        <p:spPr>
          <a:xfrm>
            <a:off x="2866445" y="1040184"/>
            <a:ext cx="6892016" cy="539766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19" name="Group 619"/>
          <p:cNvGrpSpPr/>
          <p:nvPr/>
        </p:nvGrpSpPr>
        <p:grpSpPr>
          <a:xfrm>
            <a:off x="455418" y="346502"/>
            <a:ext cx="1313181" cy="447083"/>
            <a:chOff x="3434" y="0"/>
            <a:chExt cx="1313179" cy="447081"/>
          </a:xfrm>
        </p:grpSpPr>
        <p:sp>
          <p:nvSpPr>
            <p:cNvPr id="617" name="Shape 617"/>
            <p:cNvSpPr/>
            <p:nvPr/>
          </p:nvSpPr>
          <p:spPr>
            <a:xfrm>
              <a:off x="3434" y="0"/>
              <a:ext cx="1313181" cy="396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700" spc="679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错误收集</a:t>
              </a:r>
            </a:p>
          </p:txBody>
        </p:sp>
        <p:sp>
          <p:nvSpPr>
            <p:cNvPr id="618" name="Shape 618"/>
            <p:cNvSpPr/>
            <p:nvPr/>
          </p:nvSpPr>
          <p:spPr>
            <a:xfrm>
              <a:off x="12700" y="228641"/>
              <a:ext cx="1181739" cy="218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800" cap="all" spc="-16">
                  <a:solidFill>
                    <a:srgbClr val="FFFFFF"/>
                  </a:solidFill>
                </a:defRPr>
              </a:lvl1pPr>
            </a:lstStyle>
            <a:p>
              <a:r>
                <a:t>errors collection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roup 628"/>
          <p:cNvGrpSpPr/>
          <p:nvPr/>
        </p:nvGrpSpPr>
        <p:grpSpPr>
          <a:xfrm>
            <a:off x="1637028" y="2499668"/>
            <a:ext cx="1874368" cy="2976747"/>
            <a:chOff x="0" y="0"/>
            <a:chExt cx="1874367" cy="2976746"/>
          </a:xfrm>
        </p:grpSpPr>
        <p:sp>
          <p:nvSpPr>
            <p:cNvPr id="621" name="Shape 621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26" name="Group 626"/>
            <p:cNvGrpSpPr/>
            <p:nvPr/>
          </p:nvGrpSpPr>
          <p:grpSpPr>
            <a:xfrm>
              <a:off x="580818" y="527569"/>
              <a:ext cx="712731" cy="819230"/>
              <a:chOff x="0" y="0"/>
              <a:chExt cx="712729" cy="819229"/>
            </a:xfrm>
          </p:grpSpPr>
          <p:sp>
            <p:nvSpPr>
              <p:cNvPr id="622" name="Shape 622"/>
              <p:cNvSpPr/>
              <p:nvPr/>
            </p:nvSpPr>
            <p:spPr>
              <a:xfrm>
                <a:off x="0" y="-1"/>
                <a:ext cx="712730" cy="306393"/>
              </a:xfrm>
              <a:prstGeom prst="ellipse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23" name="Shape 623"/>
              <p:cNvSpPr/>
              <p:nvPr/>
            </p:nvSpPr>
            <p:spPr>
              <a:xfrm>
                <a:off x="-1" y="570183"/>
                <a:ext cx="712731" cy="249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5400"/>
                      <a:pt x="0" y="5400"/>
                      <a:pt x="0" y="5400"/>
                    </a:cubicBezTo>
                    <a:cubicBezTo>
                      <a:pt x="0" y="8100"/>
                      <a:pt x="0" y="8100"/>
                      <a:pt x="0" y="8100"/>
                    </a:cubicBezTo>
                    <a:cubicBezTo>
                      <a:pt x="0" y="14512"/>
                      <a:pt x="4461" y="21600"/>
                      <a:pt x="10800" y="21600"/>
                    </a:cubicBezTo>
                    <a:cubicBezTo>
                      <a:pt x="17257" y="21600"/>
                      <a:pt x="21600" y="14512"/>
                      <a:pt x="21600" y="8100"/>
                    </a:cubicBezTo>
                    <a:cubicBezTo>
                      <a:pt x="21600" y="5400"/>
                      <a:pt x="21600" y="5400"/>
                      <a:pt x="21600" y="54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737"/>
                      <a:pt x="15613" y="9787"/>
                      <a:pt x="10800" y="9787"/>
                    </a:cubicBezTo>
                    <a:cubicBezTo>
                      <a:pt x="5987" y="9787"/>
                      <a:pt x="1878" y="5737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24" name="Shape 624"/>
              <p:cNvSpPr/>
              <p:nvPr/>
            </p:nvSpPr>
            <p:spPr>
              <a:xfrm>
                <a:off x="-1" y="399783"/>
                <a:ext cx="712731" cy="249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3375"/>
                      <a:pt x="0" y="3375"/>
                      <a:pt x="0" y="3375"/>
                    </a:cubicBezTo>
                    <a:cubicBezTo>
                      <a:pt x="0" y="8100"/>
                      <a:pt x="0" y="8100"/>
                      <a:pt x="0" y="8100"/>
                    </a:cubicBezTo>
                    <a:cubicBezTo>
                      <a:pt x="0" y="14512"/>
                      <a:pt x="4461" y="21600"/>
                      <a:pt x="10800" y="21600"/>
                    </a:cubicBezTo>
                    <a:cubicBezTo>
                      <a:pt x="17257" y="21600"/>
                      <a:pt x="21600" y="14512"/>
                      <a:pt x="21600" y="81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737"/>
                      <a:pt x="15613" y="9787"/>
                      <a:pt x="10800" y="9787"/>
                    </a:cubicBezTo>
                    <a:cubicBezTo>
                      <a:pt x="5987" y="9787"/>
                      <a:pt x="1878" y="5737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25" name="Shape 625"/>
              <p:cNvSpPr/>
              <p:nvPr/>
            </p:nvSpPr>
            <p:spPr>
              <a:xfrm>
                <a:off x="-1" y="232661"/>
                <a:ext cx="712731" cy="2457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8229"/>
                      <a:pt x="0" y="8229"/>
                      <a:pt x="0" y="8229"/>
                    </a:cubicBezTo>
                    <a:cubicBezTo>
                      <a:pt x="0" y="14400"/>
                      <a:pt x="4461" y="21600"/>
                      <a:pt x="10800" y="21600"/>
                    </a:cubicBezTo>
                    <a:cubicBezTo>
                      <a:pt x="17257" y="21600"/>
                      <a:pt x="21600" y="14400"/>
                      <a:pt x="21600" y="8229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486"/>
                      <a:pt x="15613" y="9600"/>
                      <a:pt x="10800" y="9600"/>
                    </a:cubicBezTo>
                    <a:cubicBezTo>
                      <a:pt x="5987" y="9600"/>
                      <a:pt x="1878" y="5486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27" name="Shape 627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错误收集</a:t>
              </a:r>
            </a:p>
          </p:txBody>
        </p:sp>
      </p:grpSp>
      <p:sp>
        <p:nvSpPr>
          <p:cNvPr id="629" name="Shape 629"/>
          <p:cNvSpPr/>
          <p:nvPr/>
        </p:nvSpPr>
        <p:spPr>
          <a:xfrm>
            <a:off x="5352836" y="2499668"/>
            <a:ext cx="1874368" cy="1874368"/>
          </a:xfrm>
          <a:prstGeom prst="ellipse">
            <a:avLst/>
          </a:prstGeom>
          <a:solidFill>
            <a:srgbClr val="364557"/>
          </a:solidFill>
          <a:ln w="12700">
            <a:miter lim="400000"/>
          </a:ln>
          <a:effectLst>
            <a:outerShdw blurRad="101600" dir="5400000" rotWithShape="0">
              <a:srgbClr val="000000">
                <a:alpha val="16007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0" name="Shape 630"/>
          <p:cNvSpPr/>
          <p:nvPr/>
        </p:nvSpPr>
        <p:spPr>
          <a:xfrm>
            <a:off x="5425149" y="4813475"/>
            <a:ext cx="1729741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solidFill>
                  <a:srgbClr val="192C3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性能统计</a:t>
            </a:r>
          </a:p>
        </p:txBody>
      </p:sp>
      <p:sp>
        <p:nvSpPr>
          <p:cNvPr id="631" name="Shape 631"/>
          <p:cNvSpPr/>
          <p:nvPr/>
        </p:nvSpPr>
        <p:spPr>
          <a:xfrm>
            <a:off x="5882011" y="3031197"/>
            <a:ext cx="841417" cy="836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7" h="21600" extrusionOk="0">
                <a:moveTo>
                  <a:pt x="20470" y="18168"/>
                </a:moveTo>
                <a:cubicBezTo>
                  <a:pt x="16267" y="13929"/>
                  <a:pt x="16267" y="13929"/>
                  <a:pt x="16267" y="13929"/>
                </a:cubicBezTo>
                <a:cubicBezTo>
                  <a:pt x="16854" y="13323"/>
                  <a:pt x="16854" y="13323"/>
                  <a:pt x="16854" y="13323"/>
                </a:cubicBezTo>
                <a:cubicBezTo>
                  <a:pt x="16267" y="12819"/>
                  <a:pt x="16267" y="12819"/>
                  <a:pt x="16267" y="12819"/>
                </a:cubicBezTo>
                <a:cubicBezTo>
                  <a:pt x="14606" y="14434"/>
                  <a:pt x="14606" y="14434"/>
                  <a:pt x="14606" y="14434"/>
                </a:cubicBezTo>
                <a:cubicBezTo>
                  <a:pt x="11869" y="11607"/>
                  <a:pt x="11869" y="11607"/>
                  <a:pt x="11869" y="11607"/>
                </a:cubicBezTo>
                <a:cubicBezTo>
                  <a:pt x="15192" y="8176"/>
                  <a:pt x="15192" y="8176"/>
                  <a:pt x="15192" y="8176"/>
                </a:cubicBezTo>
                <a:cubicBezTo>
                  <a:pt x="15681" y="8378"/>
                  <a:pt x="16072" y="8479"/>
                  <a:pt x="16561" y="8479"/>
                </a:cubicBezTo>
                <a:cubicBezTo>
                  <a:pt x="17636" y="8479"/>
                  <a:pt x="18711" y="7974"/>
                  <a:pt x="19493" y="7166"/>
                </a:cubicBezTo>
                <a:cubicBezTo>
                  <a:pt x="20666" y="5955"/>
                  <a:pt x="21057" y="4138"/>
                  <a:pt x="20372" y="2523"/>
                </a:cubicBezTo>
                <a:cubicBezTo>
                  <a:pt x="20079" y="2019"/>
                  <a:pt x="20079" y="2019"/>
                  <a:pt x="20079" y="2019"/>
                </a:cubicBezTo>
                <a:cubicBezTo>
                  <a:pt x="18320" y="3836"/>
                  <a:pt x="18320" y="3836"/>
                  <a:pt x="18320" y="3836"/>
                </a:cubicBezTo>
                <a:cubicBezTo>
                  <a:pt x="16854" y="3836"/>
                  <a:pt x="16854" y="3836"/>
                  <a:pt x="16854" y="3836"/>
                </a:cubicBezTo>
                <a:cubicBezTo>
                  <a:pt x="16952" y="2422"/>
                  <a:pt x="16952" y="2422"/>
                  <a:pt x="16952" y="2422"/>
                </a:cubicBezTo>
                <a:cubicBezTo>
                  <a:pt x="18711" y="505"/>
                  <a:pt x="18711" y="505"/>
                  <a:pt x="18711" y="505"/>
                </a:cubicBezTo>
                <a:cubicBezTo>
                  <a:pt x="18222" y="303"/>
                  <a:pt x="18222" y="303"/>
                  <a:pt x="18222" y="303"/>
                </a:cubicBezTo>
                <a:cubicBezTo>
                  <a:pt x="17733" y="101"/>
                  <a:pt x="17147" y="0"/>
                  <a:pt x="16561" y="0"/>
                </a:cubicBezTo>
                <a:cubicBezTo>
                  <a:pt x="15485" y="0"/>
                  <a:pt x="14410" y="404"/>
                  <a:pt x="13628" y="1211"/>
                </a:cubicBezTo>
                <a:cubicBezTo>
                  <a:pt x="12553" y="2422"/>
                  <a:pt x="12162" y="4037"/>
                  <a:pt x="12749" y="5652"/>
                </a:cubicBezTo>
                <a:cubicBezTo>
                  <a:pt x="9426" y="9084"/>
                  <a:pt x="9426" y="9084"/>
                  <a:pt x="9426" y="9084"/>
                </a:cubicBezTo>
                <a:cubicBezTo>
                  <a:pt x="4734" y="4239"/>
                  <a:pt x="4734" y="4239"/>
                  <a:pt x="4734" y="4239"/>
                </a:cubicBezTo>
                <a:cubicBezTo>
                  <a:pt x="5223" y="3634"/>
                  <a:pt x="5223" y="3634"/>
                  <a:pt x="5223" y="3634"/>
                </a:cubicBezTo>
                <a:cubicBezTo>
                  <a:pt x="2193" y="505"/>
                  <a:pt x="2193" y="505"/>
                  <a:pt x="2193" y="505"/>
                </a:cubicBezTo>
                <a:cubicBezTo>
                  <a:pt x="532" y="2221"/>
                  <a:pt x="532" y="2221"/>
                  <a:pt x="532" y="2221"/>
                </a:cubicBezTo>
                <a:cubicBezTo>
                  <a:pt x="3562" y="5350"/>
                  <a:pt x="3562" y="5350"/>
                  <a:pt x="3562" y="5350"/>
                </a:cubicBezTo>
                <a:cubicBezTo>
                  <a:pt x="4148" y="4744"/>
                  <a:pt x="4148" y="4744"/>
                  <a:pt x="4148" y="4744"/>
                </a:cubicBezTo>
                <a:cubicBezTo>
                  <a:pt x="8839" y="9589"/>
                  <a:pt x="8839" y="9589"/>
                  <a:pt x="8839" y="9589"/>
                </a:cubicBezTo>
                <a:cubicBezTo>
                  <a:pt x="5516" y="13021"/>
                  <a:pt x="5516" y="13021"/>
                  <a:pt x="5516" y="13021"/>
                </a:cubicBezTo>
                <a:cubicBezTo>
                  <a:pt x="5028" y="12920"/>
                  <a:pt x="4637" y="12819"/>
                  <a:pt x="4148" y="12819"/>
                </a:cubicBezTo>
                <a:cubicBezTo>
                  <a:pt x="3073" y="12819"/>
                  <a:pt x="1998" y="13222"/>
                  <a:pt x="1216" y="14030"/>
                </a:cubicBezTo>
                <a:cubicBezTo>
                  <a:pt x="43" y="15241"/>
                  <a:pt x="-348" y="17159"/>
                  <a:pt x="336" y="18774"/>
                </a:cubicBezTo>
                <a:cubicBezTo>
                  <a:pt x="629" y="19279"/>
                  <a:pt x="629" y="19279"/>
                  <a:pt x="629" y="19279"/>
                </a:cubicBezTo>
                <a:cubicBezTo>
                  <a:pt x="2389" y="17361"/>
                  <a:pt x="2389" y="17361"/>
                  <a:pt x="2389" y="17361"/>
                </a:cubicBezTo>
                <a:cubicBezTo>
                  <a:pt x="3757" y="17361"/>
                  <a:pt x="3757" y="17361"/>
                  <a:pt x="3757" y="17361"/>
                </a:cubicBezTo>
                <a:cubicBezTo>
                  <a:pt x="3757" y="18875"/>
                  <a:pt x="3757" y="18875"/>
                  <a:pt x="3757" y="18875"/>
                </a:cubicBezTo>
                <a:cubicBezTo>
                  <a:pt x="1998" y="20692"/>
                  <a:pt x="1998" y="20692"/>
                  <a:pt x="1998" y="20692"/>
                </a:cubicBezTo>
                <a:cubicBezTo>
                  <a:pt x="2486" y="20893"/>
                  <a:pt x="2486" y="20893"/>
                  <a:pt x="2486" y="20893"/>
                </a:cubicBezTo>
                <a:cubicBezTo>
                  <a:pt x="3073" y="21196"/>
                  <a:pt x="3562" y="21297"/>
                  <a:pt x="4148" y="21297"/>
                </a:cubicBezTo>
                <a:cubicBezTo>
                  <a:pt x="5223" y="21297"/>
                  <a:pt x="6298" y="20893"/>
                  <a:pt x="7080" y="20086"/>
                </a:cubicBezTo>
                <a:cubicBezTo>
                  <a:pt x="8155" y="18875"/>
                  <a:pt x="8546" y="17159"/>
                  <a:pt x="7960" y="15645"/>
                </a:cubicBezTo>
                <a:cubicBezTo>
                  <a:pt x="11283" y="12213"/>
                  <a:pt x="11283" y="12213"/>
                  <a:pt x="11283" y="12213"/>
                </a:cubicBezTo>
                <a:cubicBezTo>
                  <a:pt x="14117" y="15039"/>
                  <a:pt x="14117" y="15039"/>
                  <a:pt x="14117" y="15039"/>
                </a:cubicBezTo>
                <a:cubicBezTo>
                  <a:pt x="12456" y="16755"/>
                  <a:pt x="12456" y="16755"/>
                  <a:pt x="12456" y="16755"/>
                </a:cubicBezTo>
                <a:cubicBezTo>
                  <a:pt x="12944" y="17361"/>
                  <a:pt x="12944" y="17361"/>
                  <a:pt x="12944" y="17361"/>
                </a:cubicBezTo>
                <a:cubicBezTo>
                  <a:pt x="13531" y="16755"/>
                  <a:pt x="13531" y="16755"/>
                  <a:pt x="13531" y="16755"/>
                </a:cubicBezTo>
                <a:cubicBezTo>
                  <a:pt x="17636" y="21095"/>
                  <a:pt x="17636" y="21095"/>
                  <a:pt x="17636" y="21095"/>
                </a:cubicBezTo>
                <a:cubicBezTo>
                  <a:pt x="18027" y="21398"/>
                  <a:pt x="18515" y="21600"/>
                  <a:pt x="19102" y="21600"/>
                </a:cubicBezTo>
                <a:cubicBezTo>
                  <a:pt x="19590" y="21600"/>
                  <a:pt x="20079" y="21398"/>
                  <a:pt x="20470" y="21095"/>
                </a:cubicBezTo>
                <a:cubicBezTo>
                  <a:pt x="21252" y="20288"/>
                  <a:pt x="21252" y="18976"/>
                  <a:pt x="20470" y="1816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642" name="Group 642"/>
          <p:cNvGrpSpPr/>
          <p:nvPr/>
        </p:nvGrpSpPr>
        <p:grpSpPr>
          <a:xfrm>
            <a:off x="9068643" y="2499668"/>
            <a:ext cx="1874368" cy="2976748"/>
            <a:chOff x="0" y="0"/>
            <a:chExt cx="1874367" cy="2976746"/>
          </a:xfrm>
        </p:grpSpPr>
        <p:sp>
          <p:nvSpPr>
            <p:cNvPr id="632" name="Shape 632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数据处理</a:t>
              </a:r>
            </a:p>
          </p:txBody>
        </p:sp>
        <p:sp>
          <p:nvSpPr>
            <p:cNvPr id="634" name="Shape 634"/>
            <p:cNvSpPr/>
            <p:nvPr/>
          </p:nvSpPr>
          <p:spPr>
            <a:xfrm>
              <a:off x="755860" y="516475"/>
              <a:ext cx="388869" cy="23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38" y="21600"/>
                  </a:moveTo>
                  <a:cubicBezTo>
                    <a:pt x="8252" y="20815"/>
                    <a:pt x="9465" y="20422"/>
                    <a:pt x="10679" y="20422"/>
                  </a:cubicBezTo>
                  <a:cubicBezTo>
                    <a:pt x="12135" y="20422"/>
                    <a:pt x="13348" y="20815"/>
                    <a:pt x="14562" y="21600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18445" y="1571"/>
                    <a:pt x="14562" y="0"/>
                    <a:pt x="10679" y="0"/>
                  </a:cubicBezTo>
                  <a:cubicBezTo>
                    <a:pt x="7038" y="0"/>
                    <a:pt x="3398" y="1571"/>
                    <a:pt x="0" y="4320"/>
                  </a:cubicBezTo>
                  <a:lnTo>
                    <a:pt x="7038" y="21600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048893" y="580979"/>
              <a:ext cx="256174" cy="258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108"/>
                  </a:moveTo>
                  <a:cubicBezTo>
                    <a:pt x="2197" y="17573"/>
                    <a:pt x="4027" y="19403"/>
                    <a:pt x="5492" y="21600"/>
                  </a:cubicBezTo>
                  <a:cubicBezTo>
                    <a:pt x="21600" y="10983"/>
                    <a:pt x="21600" y="10983"/>
                    <a:pt x="21600" y="10983"/>
                  </a:cubicBezTo>
                  <a:cubicBezTo>
                    <a:pt x="18671" y="6590"/>
                    <a:pt x="15010" y="2929"/>
                    <a:pt x="10617" y="0"/>
                  </a:cubicBezTo>
                  <a:lnTo>
                    <a:pt x="0" y="16108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129983" y="743161"/>
              <a:ext cx="235902" cy="383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118"/>
                  </a:moveTo>
                  <a:cubicBezTo>
                    <a:pt x="400" y="8345"/>
                    <a:pt x="800" y="9573"/>
                    <a:pt x="800" y="10800"/>
                  </a:cubicBezTo>
                  <a:cubicBezTo>
                    <a:pt x="800" y="10800"/>
                    <a:pt x="800" y="10800"/>
                    <a:pt x="800" y="10800"/>
                  </a:cubicBezTo>
                  <a:cubicBezTo>
                    <a:pt x="800" y="12273"/>
                    <a:pt x="400" y="13500"/>
                    <a:pt x="0" y="14727"/>
                  </a:cubicBezTo>
                  <a:cubicBezTo>
                    <a:pt x="17600" y="21600"/>
                    <a:pt x="17600" y="21600"/>
                    <a:pt x="17600" y="21600"/>
                  </a:cubicBezTo>
                  <a:cubicBezTo>
                    <a:pt x="20000" y="18409"/>
                    <a:pt x="21600" y="14727"/>
                    <a:pt x="21600" y="10800"/>
                  </a:cubicBezTo>
                  <a:cubicBezTo>
                    <a:pt x="21600" y="6873"/>
                    <a:pt x="20000" y="3191"/>
                    <a:pt x="17600" y="0"/>
                  </a:cubicBezTo>
                  <a:lnTo>
                    <a:pt x="0" y="7118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048893" y="1034350"/>
              <a:ext cx="256174" cy="254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586"/>
                  </a:moveTo>
                  <a:cubicBezTo>
                    <a:pt x="10617" y="21600"/>
                    <a:pt x="10617" y="21600"/>
                    <a:pt x="10617" y="21600"/>
                  </a:cubicBezTo>
                  <a:cubicBezTo>
                    <a:pt x="15010" y="18993"/>
                    <a:pt x="18671" y="14897"/>
                    <a:pt x="21600" y="10428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4027" y="2234"/>
                    <a:pt x="2197" y="4097"/>
                    <a:pt x="0" y="5586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755860" y="1113597"/>
              <a:ext cx="388869" cy="239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62" y="0"/>
                  </a:moveTo>
                  <a:cubicBezTo>
                    <a:pt x="13348" y="785"/>
                    <a:pt x="12135" y="1178"/>
                    <a:pt x="10679" y="1178"/>
                  </a:cubicBezTo>
                  <a:cubicBezTo>
                    <a:pt x="9465" y="1178"/>
                    <a:pt x="8252" y="785"/>
                    <a:pt x="7038" y="393"/>
                  </a:cubicBezTo>
                  <a:cubicBezTo>
                    <a:pt x="0" y="17673"/>
                    <a:pt x="0" y="17673"/>
                    <a:pt x="0" y="17673"/>
                  </a:cubicBezTo>
                  <a:cubicBezTo>
                    <a:pt x="3398" y="20029"/>
                    <a:pt x="6796" y="21600"/>
                    <a:pt x="10679" y="21600"/>
                  </a:cubicBezTo>
                  <a:cubicBezTo>
                    <a:pt x="14562" y="21600"/>
                    <a:pt x="18445" y="20029"/>
                    <a:pt x="21600" y="17280"/>
                  </a:cubicBezTo>
                  <a:lnTo>
                    <a:pt x="14562" y="0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595521" y="1034350"/>
              <a:ext cx="256175" cy="258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492"/>
                  </a:moveTo>
                  <a:cubicBezTo>
                    <a:pt x="19403" y="4027"/>
                    <a:pt x="17573" y="2197"/>
                    <a:pt x="16108" y="0"/>
                  </a:cubicBezTo>
                  <a:cubicBezTo>
                    <a:pt x="0" y="10617"/>
                    <a:pt x="0" y="10617"/>
                    <a:pt x="0" y="10617"/>
                  </a:cubicBezTo>
                  <a:cubicBezTo>
                    <a:pt x="2929" y="15010"/>
                    <a:pt x="6590" y="18671"/>
                    <a:pt x="10983" y="21600"/>
                  </a:cubicBezTo>
                  <a:lnTo>
                    <a:pt x="21600" y="5492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595521" y="580979"/>
              <a:ext cx="256175" cy="25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386"/>
                  </a:moveTo>
                  <a:cubicBezTo>
                    <a:pt x="10983" y="0"/>
                    <a:pt x="10983" y="0"/>
                    <a:pt x="10983" y="0"/>
                  </a:cubicBezTo>
                  <a:cubicBezTo>
                    <a:pt x="6590" y="2979"/>
                    <a:pt x="2929" y="6703"/>
                    <a:pt x="0" y="11172"/>
                  </a:cubicBezTo>
                  <a:cubicBezTo>
                    <a:pt x="16108" y="21600"/>
                    <a:pt x="16108" y="21600"/>
                    <a:pt x="16108" y="21600"/>
                  </a:cubicBezTo>
                  <a:cubicBezTo>
                    <a:pt x="17573" y="19366"/>
                    <a:pt x="19403" y="17503"/>
                    <a:pt x="21600" y="16386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529175" y="743161"/>
              <a:ext cx="239587" cy="387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4562"/>
                  </a:moveTo>
                  <a:cubicBezTo>
                    <a:pt x="20815" y="13348"/>
                    <a:pt x="20422" y="12135"/>
                    <a:pt x="20422" y="10679"/>
                  </a:cubicBezTo>
                  <a:cubicBezTo>
                    <a:pt x="20422" y="9465"/>
                    <a:pt x="20815" y="8252"/>
                    <a:pt x="21600" y="7038"/>
                  </a:cubicBezTo>
                  <a:cubicBezTo>
                    <a:pt x="4320" y="0"/>
                    <a:pt x="4320" y="0"/>
                    <a:pt x="4320" y="0"/>
                  </a:cubicBezTo>
                  <a:cubicBezTo>
                    <a:pt x="1571" y="3155"/>
                    <a:pt x="0" y="6796"/>
                    <a:pt x="0" y="10679"/>
                  </a:cubicBezTo>
                  <a:cubicBezTo>
                    <a:pt x="0" y="14562"/>
                    <a:pt x="1571" y="18202"/>
                    <a:pt x="4320" y="21600"/>
                  </a:cubicBezTo>
                  <a:lnTo>
                    <a:pt x="21600" y="14562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43" name="Shape 643"/>
          <p:cNvSpPr/>
          <p:nvPr/>
        </p:nvSpPr>
        <p:spPr>
          <a:xfrm>
            <a:off x="1194145" y="708635"/>
            <a:ext cx="10064750" cy="993011"/>
          </a:xfrm>
          <a:prstGeom prst="roundRect">
            <a:avLst>
              <a:gd name="adj" fmla="val 1746"/>
            </a:avLst>
          </a:prstGeom>
          <a:solidFill>
            <a:srgbClr val="FFFFFF"/>
          </a:solidFill>
          <a:ln w="12700">
            <a:miter lim="400000"/>
          </a:ln>
          <a:effectLst>
            <a:outerShdw blurRad="101600" rotWithShape="0">
              <a:srgbClr val="000000">
                <a:alpha val="16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defRPr sz="4100" spc="738" baseline="-36585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自己手工搭建监控系统</a:t>
            </a:r>
          </a:p>
        </p:txBody>
      </p:sp>
      <p:sp>
        <p:nvSpPr>
          <p:cNvPr id="644" name="Shape 644"/>
          <p:cNvSpPr/>
          <p:nvPr/>
        </p:nvSpPr>
        <p:spPr>
          <a:xfrm>
            <a:off x="4345649" y="892720"/>
            <a:ext cx="3914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t>自己手工搭建监控系统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 648"/>
          <p:cNvGrpSpPr/>
          <p:nvPr/>
        </p:nvGrpSpPr>
        <p:grpSpPr>
          <a:xfrm>
            <a:off x="-8968" y="253773"/>
            <a:ext cx="2103390" cy="511240"/>
            <a:chOff x="0" y="0"/>
            <a:chExt cx="2103388" cy="511239"/>
          </a:xfrm>
        </p:grpSpPr>
        <p:sp>
          <p:nvSpPr>
            <p:cNvPr id="646" name="Shape 646"/>
            <p:cNvSpPr/>
            <p:nvPr/>
          </p:nvSpPr>
          <p:spPr>
            <a:xfrm>
              <a:off x="0" y="3288"/>
              <a:ext cx="2103389" cy="507952"/>
            </a:xfrm>
            <a:prstGeom prst="rect">
              <a:avLst/>
            </a:prstGeom>
            <a:solidFill>
              <a:srgbClr val="192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0" y="0"/>
              <a:ext cx="2103389" cy="64673"/>
            </a:xfrm>
            <a:prstGeom prst="rect">
              <a:avLst/>
            </a:prstGeom>
            <a:solidFill>
              <a:srgbClr val="0054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4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91919" y="1245162"/>
            <a:ext cx="8208162" cy="499509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52" name="Group 652"/>
          <p:cNvGrpSpPr/>
          <p:nvPr/>
        </p:nvGrpSpPr>
        <p:grpSpPr>
          <a:xfrm>
            <a:off x="375469" y="341247"/>
            <a:ext cx="1512316" cy="459782"/>
            <a:chOff x="0" y="0"/>
            <a:chExt cx="1512315" cy="459781"/>
          </a:xfrm>
        </p:grpSpPr>
        <p:sp>
          <p:nvSpPr>
            <p:cNvPr id="650" name="Shape 650"/>
            <p:cNvSpPr/>
            <p:nvPr/>
          </p:nvSpPr>
          <p:spPr>
            <a:xfrm>
              <a:off x="0" y="0"/>
              <a:ext cx="1512316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pc="97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性能统计</a:t>
              </a:r>
            </a:p>
          </p:txBody>
        </p:sp>
        <p:sp>
          <p:nvSpPr>
            <p:cNvPr id="651" name="Shape 651"/>
            <p:cNvSpPr/>
            <p:nvPr/>
          </p:nvSpPr>
          <p:spPr>
            <a:xfrm>
              <a:off x="21965" y="266741"/>
              <a:ext cx="1360032" cy="19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700" cap="all" spc="14">
                  <a:solidFill>
                    <a:srgbClr val="FFFFFF"/>
                  </a:solidFill>
                </a:defRPr>
              </a:lvl1pPr>
            </a:lstStyle>
            <a:p>
              <a:r>
                <a:t>Performance statistics</a:t>
              </a:r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3" name="Group 663"/>
          <p:cNvGrpSpPr/>
          <p:nvPr/>
        </p:nvGrpSpPr>
        <p:grpSpPr>
          <a:xfrm>
            <a:off x="1637028" y="2499668"/>
            <a:ext cx="1874368" cy="2976747"/>
            <a:chOff x="0" y="0"/>
            <a:chExt cx="1874367" cy="2976746"/>
          </a:xfrm>
        </p:grpSpPr>
        <p:sp>
          <p:nvSpPr>
            <p:cNvPr id="656" name="Shape 656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61" name="Group 661"/>
            <p:cNvGrpSpPr/>
            <p:nvPr/>
          </p:nvGrpSpPr>
          <p:grpSpPr>
            <a:xfrm>
              <a:off x="580818" y="527569"/>
              <a:ext cx="712731" cy="819230"/>
              <a:chOff x="0" y="0"/>
              <a:chExt cx="712729" cy="819229"/>
            </a:xfrm>
          </p:grpSpPr>
          <p:sp>
            <p:nvSpPr>
              <p:cNvPr id="657" name="Shape 657"/>
              <p:cNvSpPr/>
              <p:nvPr/>
            </p:nvSpPr>
            <p:spPr>
              <a:xfrm>
                <a:off x="0" y="-1"/>
                <a:ext cx="712730" cy="306393"/>
              </a:xfrm>
              <a:prstGeom prst="ellipse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58" name="Shape 658"/>
              <p:cNvSpPr/>
              <p:nvPr/>
            </p:nvSpPr>
            <p:spPr>
              <a:xfrm>
                <a:off x="-1" y="570183"/>
                <a:ext cx="712731" cy="249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5400"/>
                      <a:pt x="0" y="5400"/>
                      <a:pt x="0" y="5400"/>
                    </a:cubicBezTo>
                    <a:cubicBezTo>
                      <a:pt x="0" y="8100"/>
                      <a:pt x="0" y="8100"/>
                      <a:pt x="0" y="8100"/>
                    </a:cubicBezTo>
                    <a:cubicBezTo>
                      <a:pt x="0" y="14512"/>
                      <a:pt x="4461" y="21600"/>
                      <a:pt x="10800" y="21600"/>
                    </a:cubicBezTo>
                    <a:cubicBezTo>
                      <a:pt x="17257" y="21600"/>
                      <a:pt x="21600" y="14512"/>
                      <a:pt x="21600" y="8100"/>
                    </a:cubicBezTo>
                    <a:cubicBezTo>
                      <a:pt x="21600" y="5400"/>
                      <a:pt x="21600" y="5400"/>
                      <a:pt x="21600" y="54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737"/>
                      <a:pt x="15613" y="9787"/>
                      <a:pt x="10800" y="9787"/>
                    </a:cubicBezTo>
                    <a:cubicBezTo>
                      <a:pt x="5987" y="9787"/>
                      <a:pt x="1878" y="5737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59" name="Shape 659"/>
              <p:cNvSpPr/>
              <p:nvPr/>
            </p:nvSpPr>
            <p:spPr>
              <a:xfrm>
                <a:off x="-1" y="399783"/>
                <a:ext cx="712731" cy="249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3375"/>
                      <a:pt x="0" y="3375"/>
                      <a:pt x="0" y="3375"/>
                    </a:cubicBezTo>
                    <a:cubicBezTo>
                      <a:pt x="0" y="8100"/>
                      <a:pt x="0" y="8100"/>
                      <a:pt x="0" y="8100"/>
                    </a:cubicBezTo>
                    <a:cubicBezTo>
                      <a:pt x="0" y="14512"/>
                      <a:pt x="4461" y="21600"/>
                      <a:pt x="10800" y="21600"/>
                    </a:cubicBezTo>
                    <a:cubicBezTo>
                      <a:pt x="17257" y="21600"/>
                      <a:pt x="21600" y="14512"/>
                      <a:pt x="21600" y="81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737"/>
                      <a:pt x="15613" y="9787"/>
                      <a:pt x="10800" y="9787"/>
                    </a:cubicBezTo>
                    <a:cubicBezTo>
                      <a:pt x="5987" y="9787"/>
                      <a:pt x="1878" y="5737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660" name="Shape 660"/>
              <p:cNvSpPr/>
              <p:nvPr/>
            </p:nvSpPr>
            <p:spPr>
              <a:xfrm>
                <a:off x="-1" y="232661"/>
                <a:ext cx="712731" cy="2457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8229"/>
                      <a:pt x="0" y="8229"/>
                      <a:pt x="0" y="8229"/>
                    </a:cubicBezTo>
                    <a:cubicBezTo>
                      <a:pt x="0" y="14400"/>
                      <a:pt x="4461" y="21600"/>
                      <a:pt x="10800" y="21600"/>
                    </a:cubicBezTo>
                    <a:cubicBezTo>
                      <a:pt x="17257" y="21600"/>
                      <a:pt x="21600" y="14400"/>
                      <a:pt x="21600" y="8229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9839" y="5486"/>
                      <a:pt x="15613" y="9600"/>
                      <a:pt x="10800" y="9600"/>
                    </a:cubicBezTo>
                    <a:cubicBezTo>
                      <a:pt x="5987" y="9600"/>
                      <a:pt x="1878" y="5486"/>
                      <a:pt x="0" y="0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62" name="Shape 662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错误收集</a:t>
              </a:r>
            </a:p>
          </p:txBody>
        </p:sp>
      </p:grpSp>
      <p:grpSp>
        <p:nvGrpSpPr>
          <p:cNvPr id="667" name="Group 667"/>
          <p:cNvGrpSpPr/>
          <p:nvPr/>
        </p:nvGrpSpPr>
        <p:grpSpPr>
          <a:xfrm>
            <a:off x="5352836" y="2499668"/>
            <a:ext cx="1874368" cy="2976748"/>
            <a:chOff x="0" y="0"/>
            <a:chExt cx="1874367" cy="2976746"/>
          </a:xfrm>
        </p:grpSpPr>
        <p:sp>
          <p:nvSpPr>
            <p:cNvPr id="664" name="Shape 664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性能统计</a:t>
              </a:r>
            </a:p>
          </p:txBody>
        </p:sp>
        <p:sp>
          <p:nvSpPr>
            <p:cNvPr id="666" name="Shape 666"/>
            <p:cNvSpPr/>
            <p:nvPr/>
          </p:nvSpPr>
          <p:spPr>
            <a:xfrm>
              <a:off x="549591" y="518828"/>
              <a:ext cx="841418" cy="836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7" h="21600" extrusionOk="0">
                  <a:moveTo>
                    <a:pt x="20470" y="18168"/>
                  </a:moveTo>
                  <a:cubicBezTo>
                    <a:pt x="16267" y="13929"/>
                    <a:pt x="16267" y="13929"/>
                    <a:pt x="16267" y="13929"/>
                  </a:cubicBezTo>
                  <a:cubicBezTo>
                    <a:pt x="16854" y="13323"/>
                    <a:pt x="16854" y="13323"/>
                    <a:pt x="16854" y="13323"/>
                  </a:cubicBezTo>
                  <a:cubicBezTo>
                    <a:pt x="16267" y="12819"/>
                    <a:pt x="16267" y="12819"/>
                    <a:pt x="16267" y="12819"/>
                  </a:cubicBezTo>
                  <a:cubicBezTo>
                    <a:pt x="14606" y="14434"/>
                    <a:pt x="14606" y="14434"/>
                    <a:pt x="14606" y="14434"/>
                  </a:cubicBezTo>
                  <a:cubicBezTo>
                    <a:pt x="11869" y="11607"/>
                    <a:pt x="11869" y="11607"/>
                    <a:pt x="11869" y="11607"/>
                  </a:cubicBezTo>
                  <a:cubicBezTo>
                    <a:pt x="15192" y="8176"/>
                    <a:pt x="15192" y="8176"/>
                    <a:pt x="15192" y="8176"/>
                  </a:cubicBezTo>
                  <a:cubicBezTo>
                    <a:pt x="15681" y="8378"/>
                    <a:pt x="16072" y="8479"/>
                    <a:pt x="16561" y="8479"/>
                  </a:cubicBezTo>
                  <a:cubicBezTo>
                    <a:pt x="17636" y="8479"/>
                    <a:pt x="18711" y="7974"/>
                    <a:pt x="19493" y="7166"/>
                  </a:cubicBezTo>
                  <a:cubicBezTo>
                    <a:pt x="20666" y="5955"/>
                    <a:pt x="21057" y="4138"/>
                    <a:pt x="20372" y="2523"/>
                  </a:cubicBezTo>
                  <a:cubicBezTo>
                    <a:pt x="20079" y="2019"/>
                    <a:pt x="20079" y="2019"/>
                    <a:pt x="20079" y="2019"/>
                  </a:cubicBezTo>
                  <a:cubicBezTo>
                    <a:pt x="18320" y="3836"/>
                    <a:pt x="18320" y="3836"/>
                    <a:pt x="18320" y="3836"/>
                  </a:cubicBezTo>
                  <a:cubicBezTo>
                    <a:pt x="16854" y="3836"/>
                    <a:pt x="16854" y="3836"/>
                    <a:pt x="16854" y="3836"/>
                  </a:cubicBezTo>
                  <a:cubicBezTo>
                    <a:pt x="16952" y="2422"/>
                    <a:pt x="16952" y="2422"/>
                    <a:pt x="16952" y="2422"/>
                  </a:cubicBezTo>
                  <a:cubicBezTo>
                    <a:pt x="18711" y="505"/>
                    <a:pt x="18711" y="505"/>
                    <a:pt x="18711" y="505"/>
                  </a:cubicBezTo>
                  <a:cubicBezTo>
                    <a:pt x="18222" y="303"/>
                    <a:pt x="18222" y="303"/>
                    <a:pt x="18222" y="303"/>
                  </a:cubicBezTo>
                  <a:cubicBezTo>
                    <a:pt x="17733" y="101"/>
                    <a:pt x="17147" y="0"/>
                    <a:pt x="16561" y="0"/>
                  </a:cubicBezTo>
                  <a:cubicBezTo>
                    <a:pt x="15485" y="0"/>
                    <a:pt x="14410" y="404"/>
                    <a:pt x="13628" y="1211"/>
                  </a:cubicBezTo>
                  <a:cubicBezTo>
                    <a:pt x="12553" y="2422"/>
                    <a:pt x="12162" y="4037"/>
                    <a:pt x="12749" y="5652"/>
                  </a:cubicBezTo>
                  <a:cubicBezTo>
                    <a:pt x="9426" y="9084"/>
                    <a:pt x="9426" y="9084"/>
                    <a:pt x="9426" y="9084"/>
                  </a:cubicBezTo>
                  <a:cubicBezTo>
                    <a:pt x="4734" y="4239"/>
                    <a:pt x="4734" y="4239"/>
                    <a:pt x="4734" y="4239"/>
                  </a:cubicBezTo>
                  <a:cubicBezTo>
                    <a:pt x="5223" y="3634"/>
                    <a:pt x="5223" y="3634"/>
                    <a:pt x="5223" y="3634"/>
                  </a:cubicBezTo>
                  <a:cubicBezTo>
                    <a:pt x="2193" y="505"/>
                    <a:pt x="2193" y="505"/>
                    <a:pt x="2193" y="505"/>
                  </a:cubicBezTo>
                  <a:cubicBezTo>
                    <a:pt x="532" y="2221"/>
                    <a:pt x="532" y="2221"/>
                    <a:pt x="532" y="2221"/>
                  </a:cubicBezTo>
                  <a:cubicBezTo>
                    <a:pt x="3562" y="5350"/>
                    <a:pt x="3562" y="5350"/>
                    <a:pt x="3562" y="5350"/>
                  </a:cubicBezTo>
                  <a:cubicBezTo>
                    <a:pt x="4148" y="4744"/>
                    <a:pt x="4148" y="4744"/>
                    <a:pt x="4148" y="4744"/>
                  </a:cubicBezTo>
                  <a:cubicBezTo>
                    <a:pt x="8839" y="9589"/>
                    <a:pt x="8839" y="9589"/>
                    <a:pt x="8839" y="9589"/>
                  </a:cubicBezTo>
                  <a:cubicBezTo>
                    <a:pt x="5516" y="13021"/>
                    <a:pt x="5516" y="13021"/>
                    <a:pt x="5516" y="13021"/>
                  </a:cubicBezTo>
                  <a:cubicBezTo>
                    <a:pt x="5028" y="12920"/>
                    <a:pt x="4637" y="12819"/>
                    <a:pt x="4148" y="12819"/>
                  </a:cubicBezTo>
                  <a:cubicBezTo>
                    <a:pt x="3073" y="12819"/>
                    <a:pt x="1998" y="13222"/>
                    <a:pt x="1216" y="14030"/>
                  </a:cubicBezTo>
                  <a:cubicBezTo>
                    <a:pt x="43" y="15241"/>
                    <a:pt x="-348" y="17159"/>
                    <a:pt x="336" y="18774"/>
                  </a:cubicBezTo>
                  <a:cubicBezTo>
                    <a:pt x="629" y="19279"/>
                    <a:pt x="629" y="19279"/>
                    <a:pt x="629" y="19279"/>
                  </a:cubicBezTo>
                  <a:cubicBezTo>
                    <a:pt x="2389" y="17361"/>
                    <a:pt x="2389" y="17361"/>
                    <a:pt x="2389" y="17361"/>
                  </a:cubicBezTo>
                  <a:cubicBezTo>
                    <a:pt x="3757" y="17361"/>
                    <a:pt x="3757" y="17361"/>
                    <a:pt x="3757" y="17361"/>
                  </a:cubicBezTo>
                  <a:cubicBezTo>
                    <a:pt x="3757" y="18875"/>
                    <a:pt x="3757" y="18875"/>
                    <a:pt x="3757" y="18875"/>
                  </a:cubicBezTo>
                  <a:cubicBezTo>
                    <a:pt x="1998" y="20692"/>
                    <a:pt x="1998" y="20692"/>
                    <a:pt x="1998" y="20692"/>
                  </a:cubicBezTo>
                  <a:cubicBezTo>
                    <a:pt x="2486" y="20893"/>
                    <a:pt x="2486" y="20893"/>
                    <a:pt x="2486" y="20893"/>
                  </a:cubicBezTo>
                  <a:cubicBezTo>
                    <a:pt x="3073" y="21196"/>
                    <a:pt x="3562" y="21297"/>
                    <a:pt x="4148" y="21297"/>
                  </a:cubicBezTo>
                  <a:cubicBezTo>
                    <a:pt x="5223" y="21297"/>
                    <a:pt x="6298" y="20893"/>
                    <a:pt x="7080" y="20086"/>
                  </a:cubicBezTo>
                  <a:cubicBezTo>
                    <a:pt x="8155" y="18875"/>
                    <a:pt x="8546" y="17159"/>
                    <a:pt x="7960" y="15645"/>
                  </a:cubicBezTo>
                  <a:cubicBezTo>
                    <a:pt x="11283" y="12213"/>
                    <a:pt x="11283" y="12213"/>
                    <a:pt x="11283" y="12213"/>
                  </a:cubicBezTo>
                  <a:cubicBezTo>
                    <a:pt x="14117" y="15039"/>
                    <a:pt x="14117" y="15039"/>
                    <a:pt x="14117" y="15039"/>
                  </a:cubicBezTo>
                  <a:cubicBezTo>
                    <a:pt x="12456" y="16755"/>
                    <a:pt x="12456" y="16755"/>
                    <a:pt x="12456" y="16755"/>
                  </a:cubicBezTo>
                  <a:cubicBezTo>
                    <a:pt x="12944" y="17361"/>
                    <a:pt x="12944" y="17361"/>
                    <a:pt x="12944" y="17361"/>
                  </a:cubicBezTo>
                  <a:cubicBezTo>
                    <a:pt x="13531" y="16755"/>
                    <a:pt x="13531" y="16755"/>
                    <a:pt x="13531" y="16755"/>
                  </a:cubicBezTo>
                  <a:cubicBezTo>
                    <a:pt x="17636" y="21095"/>
                    <a:pt x="17636" y="21095"/>
                    <a:pt x="17636" y="21095"/>
                  </a:cubicBezTo>
                  <a:cubicBezTo>
                    <a:pt x="18027" y="21398"/>
                    <a:pt x="18515" y="21600"/>
                    <a:pt x="19102" y="21600"/>
                  </a:cubicBezTo>
                  <a:cubicBezTo>
                    <a:pt x="19590" y="21600"/>
                    <a:pt x="20079" y="21398"/>
                    <a:pt x="20470" y="21095"/>
                  </a:cubicBezTo>
                  <a:cubicBezTo>
                    <a:pt x="21252" y="20288"/>
                    <a:pt x="21252" y="18976"/>
                    <a:pt x="20470" y="18168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68" name="Shape 668"/>
          <p:cNvSpPr/>
          <p:nvPr/>
        </p:nvSpPr>
        <p:spPr>
          <a:xfrm>
            <a:off x="9068643" y="2499158"/>
            <a:ext cx="1874368" cy="1874368"/>
          </a:xfrm>
          <a:prstGeom prst="ellipse">
            <a:avLst/>
          </a:prstGeom>
          <a:solidFill>
            <a:srgbClr val="364557"/>
          </a:solidFill>
          <a:ln w="12700">
            <a:miter lim="400000"/>
          </a:ln>
          <a:effectLst>
            <a:outerShdw blurRad="101600" dir="5400000" rotWithShape="0">
              <a:srgbClr val="000000">
                <a:alpha val="16007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9" name="Shape 669"/>
          <p:cNvSpPr/>
          <p:nvPr/>
        </p:nvSpPr>
        <p:spPr>
          <a:xfrm>
            <a:off x="9140956" y="4813475"/>
            <a:ext cx="1729741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solidFill>
                  <a:srgbClr val="192C3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数据处理</a:t>
            </a:r>
          </a:p>
        </p:txBody>
      </p:sp>
      <p:sp>
        <p:nvSpPr>
          <p:cNvPr id="670" name="Shape 670"/>
          <p:cNvSpPr/>
          <p:nvPr/>
        </p:nvSpPr>
        <p:spPr>
          <a:xfrm>
            <a:off x="9824504" y="3016143"/>
            <a:ext cx="388868" cy="2395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38" y="21600"/>
                </a:moveTo>
                <a:cubicBezTo>
                  <a:pt x="8252" y="20815"/>
                  <a:pt x="9465" y="20422"/>
                  <a:pt x="10679" y="20422"/>
                </a:cubicBezTo>
                <a:cubicBezTo>
                  <a:pt x="12135" y="20422"/>
                  <a:pt x="13348" y="20815"/>
                  <a:pt x="14562" y="21600"/>
                </a:cubicBezTo>
                <a:cubicBezTo>
                  <a:pt x="21600" y="4320"/>
                  <a:pt x="21600" y="4320"/>
                  <a:pt x="21600" y="4320"/>
                </a:cubicBezTo>
                <a:cubicBezTo>
                  <a:pt x="18445" y="1571"/>
                  <a:pt x="14562" y="0"/>
                  <a:pt x="10679" y="0"/>
                </a:cubicBezTo>
                <a:cubicBezTo>
                  <a:pt x="7038" y="0"/>
                  <a:pt x="3398" y="1571"/>
                  <a:pt x="0" y="4320"/>
                </a:cubicBezTo>
                <a:lnTo>
                  <a:pt x="7038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10117536" y="3080648"/>
            <a:ext cx="256175" cy="258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08"/>
                </a:moveTo>
                <a:cubicBezTo>
                  <a:pt x="2197" y="17573"/>
                  <a:pt x="4027" y="19403"/>
                  <a:pt x="5492" y="21600"/>
                </a:cubicBezTo>
                <a:cubicBezTo>
                  <a:pt x="21600" y="10983"/>
                  <a:pt x="21600" y="10983"/>
                  <a:pt x="21600" y="10983"/>
                </a:cubicBezTo>
                <a:cubicBezTo>
                  <a:pt x="18671" y="6590"/>
                  <a:pt x="15010" y="2929"/>
                  <a:pt x="10617" y="0"/>
                </a:cubicBezTo>
                <a:lnTo>
                  <a:pt x="0" y="16108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2" name="Shape 672"/>
          <p:cNvSpPr/>
          <p:nvPr/>
        </p:nvSpPr>
        <p:spPr>
          <a:xfrm>
            <a:off x="10198627" y="3242829"/>
            <a:ext cx="235901" cy="383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118"/>
                </a:moveTo>
                <a:cubicBezTo>
                  <a:pt x="400" y="8345"/>
                  <a:pt x="800" y="9573"/>
                  <a:pt x="800" y="10800"/>
                </a:cubicBezTo>
                <a:cubicBezTo>
                  <a:pt x="800" y="10800"/>
                  <a:pt x="800" y="10800"/>
                  <a:pt x="800" y="10800"/>
                </a:cubicBezTo>
                <a:cubicBezTo>
                  <a:pt x="800" y="12273"/>
                  <a:pt x="400" y="13500"/>
                  <a:pt x="0" y="14727"/>
                </a:cubicBezTo>
                <a:cubicBezTo>
                  <a:pt x="17600" y="21600"/>
                  <a:pt x="17600" y="21600"/>
                  <a:pt x="17600" y="21600"/>
                </a:cubicBezTo>
                <a:cubicBezTo>
                  <a:pt x="20000" y="18409"/>
                  <a:pt x="21600" y="14727"/>
                  <a:pt x="21600" y="10800"/>
                </a:cubicBezTo>
                <a:cubicBezTo>
                  <a:pt x="21600" y="6873"/>
                  <a:pt x="20000" y="3191"/>
                  <a:pt x="17600" y="0"/>
                </a:cubicBezTo>
                <a:lnTo>
                  <a:pt x="0" y="7118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3" name="Shape 673"/>
          <p:cNvSpPr/>
          <p:nvPr/>
        </p:nvSpPr>
        <p:spPr>
          <a:xfrm>
            <a:off x="10117536" y="3534019"/>
            <a:ext cx="256175" cy="254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586"/>
                </a:moveTo>
                <a:cubicBezTo>
                  <a:pt x="10617" y="21600"/>
                  <a:pt x="10617" y="21600"/>
                  <a:pt x="10617" y="21600"/>
                </a:cubicBezTo>
                <a:cubicBezTo>
                  <a:pt x="15010" y="18993"/>
                  <a:pt x="18671" y="14897"/>
                  <a:pt x="21600" y="10428"/>
                </a:cubicBezTo>
                <a:cubicBezTo>
                  <a:pt x="5492" y="0"/>
                  <a:pt x="5492" y="0"/>
                  <a:pt x="5492" y="0"/>
                </a:cubicBezTo>
                <a:cubicBezTo>
                  <a:pt x="4027" y="2234"/>
                  <a:pt x="2197" y="4097"/>
                  <a:pt x="0" y="558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4" name="Shape 674"/>
          <p:cNvSpPr/>
          <p:nvPr/>
        </p:nvSpPr>
        <p:spPr>
          <a:xfrm>
            <a:off x="9824504" y="3613266"/>
            <a:ext cx="388868" cy="2395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62" y="0"/>
                </a:moveTo>
                <a:cubicBezTo>
                  <a:pt x="13348" y="785"/>
                  <a:pt x="12135" y="1178"/>
                  <a:pt x="10679" y="1178"/>
                </a:cubicBezTo>
                <a:cubicBezTo>
                  <a:pt x="9465" y="1178"/>
                  <a:pt x="8252" y="785"/>
                  <a:pt x="7038" y="393"/>
                </a:cubicBezTo>
                <a:cubicBezTo>
                  <a:pt x="0" y="17673"/>
                  <a:pt x="0" y="17673"/>
                  <a:pt x="0" y="17673"/>
                </a:cubicBezTo>
                <a:cubicBezTo>
                  <a:pt x="3398" y="20029"/>
                  <a:pt x="6796" y="21600"/>
                  <a:pt x="10679" y="21600"/>
                </a:cubicBezTo>
                <a:cubicBezTo>
                  <a:pt x="14562" y="21600"/>
                  <a:pt x="18445" y="20029"/>
                  <a:pt x="21600" y="17280"/>
                </a:cubicBezTo>
                <a:lnTo>
                  <a:pt x="14562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5" name="Shape 675"/>
          <p:cNvSpPr/>
          <p:nvPr/>
        </p:nvSpPr>
        <p:spPr>
          <a:xfrm>
            <a:off x="9664165" y="3534019"/>
            <a:ext cx="256174" cy="258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492"/>
                </a:moveTo>
                <a:cubicBezTo>
                  <a:pt x="19403" y="4027"/>
                  <a:pt x="17573" y="2197"/>
                  <a:pt x="16108" y="0"/>
                </a:cubicBezTo>
                <a:cubicBezTo>
                  <a:pt x="0" y="10617"/>
                  <a:pt x="0" y="10617"/>
                  <a:pt x="0" y="10617"/>
                </a:cubicBezTo>
                <a:cubicBezTo>
                  <a:pt x="2929" y="15010"/>
                  <a:pt x="6590" y="18671"/>
                  <a:pt x="10983" y="21600"/>
                </a:cubicBezTo>
                <a:lnTo>
                  <a:pt x="21600" y="549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6" name="Shape 676"/>
          <p:cNvSpPr/>
          <p:nvPr/>
        </p:nvSpPr>
        <p:spPr>
          <a:xfrm>
            <a:off x="9664165" y="3080648"/>
            <a:ext cx="256174" cy="252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6386"/>
                </a:moveTo>
                <a:cubicBezTo>
                  <a:pt x="10983" y="0"/>
                  <a:pt x="10983" y="0"/>
                  <a:pt x="10983" y="0"/>
                </a:cubicBezTo>
                <a:cubicBezTo>
                  <a:pt x="6590" y="2979"/>
                  <a:pt x="2929" y="6703"/>
                  <a:pt x="0" y="11172"/>
                </a:cubicBezTo>
                <a:cubicBezTo>
                  <a:pt x="16108" y="21600"/>
                  <a:pt x="16108" y="21600"/>
                  <a:pt x="16108" y="21600"/>
                </a:cubicBezTo>
                <a:cubicBezTo>
                  <a:pt x="17573" y="19366"/>
                  <a:pt x="19403" y="17503"/>
                  <a:pt x="21600" y="1638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7" name="Shape 677"/>
          <p:cNvSpPr/>
          <p:nvPr/>
        </p:nvSpPr>
        <p:spPr>
          <a:xfrm>
            <a:off x="9597818" y="3242829"/>
            <a:ext cx="239588" cy="387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4562"/>
                </a:moveTo>
                <a:cubicBezTo>
                  <a:pt x="20815" y="13348"/>
                  <a:pt x="20422" y="12135"/>
                  <a:pt x="20422" y="10679"/>
                </a:cubicBezTo>
                <a:cubicBezTo>
                  <a:pt x="20422" y="9465"/>
                  <a:pt x="20815" y="8252"/>
                  <a:pt x="21600" y="7038"/>
                </a:cubicBezTo>
                <a:cubicBezTo>
                  <a:pt x="4320" y="0"/>
                  <a:pt x="4320" y="0"/>
                  <a:pt x="4320" y="0"/>
                </a:cubicBezTo>
                <a:cubicBezTo>
                  <a:pt x="1571" y="3155"/>
                  <a:pt x="0" y="6796"/>
                  <a:pt x="0" y="10679"/>
                </a:cubicBezTo>
                <a:cubicBezTo>
                  <a:pt x="0" y="14562"/>
                  <a:pt x="1571" y="18202"/>
                  <a:pt x="4320" y="21600"/>
                </a:cubicBezTo>
                <a:lnTo>
                  <a:pt x="21600" y="1456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8" name="Shape 678"/>
          <p:cNvSpPr/>
          <p:nvPr/>
        </p:nvSpPr>
        <p:spPr>
          <a:xfrm>
            <a:off x="1194145" y="708635"/>
            <a:ext cx="10064750" cy="993011"/>
          </a:xfrm>
          <a:prstGeom prst="roundRect">
            <a:avLst>
              <a:gd name="adj" fmla="val 1746"/>
            </a:avLst>
          </a:prstGeom>
          <a:solidFill>
            <a:srgbClr val="FFFFFF"/>
          </a:solidFill>
          <a:ln w="12700">
            <a:miter lim="400000"/>
          </a:ln>
          <a:effectLst>
            <a:outerShdw blurRad="101600" rotWithShape="0">
              <a:srgbClr val="000000">
                <a:alpha val="16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defRPr sz="4100" spc="738" baseline="-36585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自己手工搭建监控系统</a:t>
            </a:r>
          </a:p>
        </p:txBody>
      </p:sp>
      <p:sp>
        <p:nvSpPr>
          <p:cNvPr id="679" name="Shape 679"/>
          <p:cNvSpPr/>
          <p:nvPr/>
        </p:nvSpPr>
        <p:spPr>
          <a:xfrm>
            <a:off x="4345649" y="892720"/>
            <a:ext cx="3914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t>自己手工搭建监控系统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/>
          <p:nvPr/>
        </p:nvSpPr>
        <p:spPr>
          <a:xfrm>
            <a:off x="182325" y="-1059768"/>
            <a:ext cx="12192001" cy="814193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数据处理</a:t>
            </a:r>
          </a:p>
        </p:txBody>
      </p:sp>
      <p:grpSp>
        <p:nvGrpSpPr>
          <p:cNvPr id="684" name="Group 684"/>
          <p:cNvGrpSpPr/>
          <p:nvPr/>
        </p:nvGrpSpPr>
        <p:grpSpPr>
          <a:xfrm>
            <a:off x="-8968" y="253773"/>
            <a:ext cx="2103390" cy="511240"/>
            <a:chOff x="0" y="0"/>
            <a:chExt cx="2103388" cy="511239"/>
          </a:xfrm>
        </p:grpSpPr>
        <p:sp>
          <p:nvSpPr>
            <p:cNvPr id="682" name="Shape 682"/>
            <p:cNvSpPr/>
            <p:nvPr/>
          </p:nvSpPr>
          <p:spPr>
            <a:xfrm>
              <a:off x="0" y="3288"/>
              <a:ext cx="2103389" cy="507952"/>
            </a:xfrm>
            <a:prstGeom prst="rect">
              <a:avLst/>
            </a:prstGeom>
            <a:solidFill>
              <a:srgbClr val="192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0" y="0"/>
              <a:ext cx="2103389" cy="64673"/>
            </a:xfrm>
            <a:prstGeom prst="rect">
              <a:avLst/>
            </a:prstGeom>
            <a:solidFill>
              <a:srgbClr val="0054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87" name="Group 687"/>
          <p:cNvGrpSpPr/>
          <p:nvPr/>
        </p:nvGrpSpPr>
        <p:grpSpPr>
          <a:xfrm>
            <a:off x="375469" y="341247"/>
            <a:ext cx="1512316" cy="459782"/>
            <a:chOff x="0" y="0"/>
            <a:chExt cx="1512315" cy="459781"/>
          </a:xfrm>
        </p:grpSpPr>
        <p:sp>
          <p:nvSpPr>
            <p:cNvPr id="685" name="Shape 685"/>
            <p:cNvSpPr/>
            <p:nvPr/>
          </p:nvSpPr>
          <p:spPr>
            <a:xfrm>
              <a:off x="0" y="0"/>
              <a:ext cx="1512316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pc="97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数据处理</a:t>
              </a:r>
            </a:p>
          </p:txBody>
        </p:sp>
        <p:sp>
          <p:nvSpPr>
            <p:cNvPr id="686" name="Shape 686"/>
            <p:cNvSpPr/>
            <p:nvPr/>
          </p:nvSpPr>
          <p:spPr>
            <a:xfrm>
              <a:off x="21965" y="266741"/>
              <a:ext cx="1362112" cy="19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700" cap="all" spc="196">
                  <a:solidFill>
                    <a:srgbClr val="FFFFFF"/>
                  </a:solidFill>
                </a:defRPr>
              </a:lvl1pPr>
            </a:lstStyle>
            <a:p>
              <a:r>
                <a:t>Data calculation</a:t>
              </a:r>
            </a:p>
          </p:txBody>
        </p:sp>
      </p:grpSp>
      <p:pic>
        <p:nvPicPr>
          <p:cNvPr id="688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1789" y="1352402"/>
            <a:ext cx="5127966" cy="4967716"/>
          </a:xfrm>
          <a:prstGeom prst="rect">
            <a:avLst/>
          </a:prstGeom>
          <a:ln w="12700">
            <a:miter lim="400000"/>
          </a:ln>
        </p:spPr>
      </p:pic>
      <p:sp>
        <p:nvSpPr>
          <p:cNvPr id="689" name="Shape 689"/>
          <p:cNvSpPr/>
          <p:nvPr/>
        </p:nvSpPr>
        <p:spPr>
          <a:xfrm>
            <a:off x="6614683" y="3008630"/>
            <a:ext cx="5123580" cy="1297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900"/>
            </a:lvl1pPr>
          </a:lstStyle>
          <a:p>
            <a:r>
              <a:t>MongoDB?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/>
          <p:nvPr/>
        </p:nvSpPr>
        <p:spPr>
          <a:xfrm>
            <a:off x="4093054" y="5255466"/>
            <a:ext cx="41783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825500">
              <a:defRPr sz="3200">
                <a:solidFill>
                  <a:srgbClr val="182B3E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以数据流的思想来处理</a:t>
            </a:r>
          </a:p>
        </p:txBody>
      </p:sp>
      <p:grpSp>
        <p:nvGrpSpPr>
          <p:cNvPr id="700" name="Group 700"/>
          <p:cNvGrpSpPr/>
          <p:nvPr/>
        </p:nvGrpSpPr>
        <p:grpSpPr>
          <a:xfrm>
            <a:off x="1030806" y="2109995"/>
            <a:ext cx="10302796" cy="2194691"/>
            <a:chOff x="0" y="0"/>
            <a:chExt cx="10302794" cy="2194689"/>
          </a:xfrm>
        </p:grpSpPr>
        <p:pic>
          <p:nvPicPr>
            <p:cNvPr id="694" name="image1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rot="16200000">
              <a:off x="-380268" y="380269"/>
              <a:ext cx="2194688" cy="14341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5" name="image14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6200000">
              <a:off x="1411167" y="410155"/>
              <a:ext cx="2194689" cy="13743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6" name="image15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 rot="16200000">
              <a:off x="8487809" y="379704"/>
              <a:ext cx="2194690" cy="1435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7" name="image14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6200000">
              <a:off x="3172715" y="410156"/>
              <a:ext cx="2194689" cy="13743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8" name="image14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6200000">
              <a:off x="4934263" y="410156"/>
              <a:ext cx="2194689" cy="13743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9" name="image14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6200000">
              <a:off x="6695811" y="410156"/>
              <a:ext cx="2194689" cy="13743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703" name="Group 703"/>
          <p:cNvGrpSpPr/>
          <p:nvPr/>
        </p:nvGrpSpPr>
        <p:grpSpPr>
          <a:xfrm>
            <a:off x="-8968" y="253773"/>
            <a:ext cx="2103390" cy="511240"/>
            <a:chOff x="0" y="0"/>
            <a:chExt cx="2103388" cy="511239"/>
          </a:xfrm>
        </p:grpSpPr>
        <p:sp>
          <p:nvSpPr>
            <p:cNvPr id="701" name="Shape 701"/>
            <p:cNvSpPr/>
            <p:nvPr/>
          </p:nvSpPr>
          <p:spPr>
            <a:xfrm>
              <a:off x="0" y="3288"/>
              <a:ext cx="2103389" cy="507952"/>
            </a:xfrm>
            <a:prstGeom prst="rect">
              <a:avLst/>
            </a:prstGeom>
            <a:solidFill>
              <a:srgbClr val="192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0" y="0"/>
              <a:ext cx="2103389" cy="64673"/>
            </a:xfrm>
            <a:prstGeom prst="rect">
              <a:avLst/>
            </a:prstGeom>
            <a:solidFill>
              <a:srgbClr val="0054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706" name="Group 706"/>
          <p:cNvGrpSpPr/>
          <p:nvPr/>
        </p:nvGrpSpPr>
        <p:grpSpPr>
          <a:xfrm>
            <a:off x="375469" y="341247"/>
            <a:ext cx="1512316" cy="459782"/>
            <a:chOff x="0" y="0"/>
            <a:chExt cx="1512315" cy="459781"/>
          </a:xfrm>
        </p:grpSpPr>
        <p:sp>
          <p:nvSpPr>
            <p:cNvPr id="704" name="Shape 704"/>
            <p:cNvSpPr/>
            <p:nvPr/>
          </p:nvSpPr>
          <p:spPr>
            <a:xfrm>
              <a:off x="0" y="0"/>
              <a:ext cx="1512316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pc="97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数据处理</a:t>
              </a:r>
            </a:p>
          </p:txBody>
        </p:sp>
        <p:sp>
          <p:nvSpPr>
            <p:cNvPr id="705" name="Shape 705"/>
            <p:cNvSpPr/>
            <p:nvPr/>
          </p:nvSpPr>
          <p:spPr>
            <a:xfrm>
              <a:off x="21965" y="266741"/>
              <a:ext cx="1362112" cy="193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700" cap="all" spc="196">
                  <a:solidFill>
                    <a:srgbClr val="FFFFFF"/>
                  </a:solidFill>
                </a:defRPr>
              </a:lvl1pPr>
            </a:lstStyle>
            <a:p>
              <a:r>
                <a:t>Data calculation</a:t>
              </a:r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roup 712"/>
          <p:cNvGrpSpPr/>
          <p:nvPr/>
        </p:nvGrpSpPr>
        <p:grpSpPr>
          <a:xfrm>
            <a:off x="3352068" y="363708"/>
            <a:ext cx="6139182" cy="1109687"/>
            <a:chOff x="0" y="0"/>
            <a:chExt cx="6139180" cy="1109685"/>
          </a:xfrm>
        </p:grpSpPr>
        <p:sp>
          <p:nvSpPr>
            <p:cNvPr id="710" name="Shape 710"/>
            <p:cNvSpPr/>
            <p:nvPr/>
          </p:nvSpPr>
          <p:spPr>
            <a:xfrm>
              <a:off x="-1" y="0"/>
              <a:ext cx="6139182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400" spc="880">
                  <a:solidFill>
                    <a:srgbClr val="364557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监控系统的应用架构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61425" y="738845"/>
              <a:ext cx="601633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cap="all" spc="90">
                  <a:solidFill>
                    <a:srgbClr val="475B73"/>
                  </a:solidFill>
                </a:defRPr>
              </a:lvl1pPr>
            </a:lstStyle>
            <a:p>
              <a:r>
                <a:t>Monitor system application architecture</a:t>
              </a:r>
            </a:p>
          </p:txBody>
        </p:sp>
      </p:grpSp>
      <p:pic>
        <p:nvPicPr>
          <p:cNvPr id="71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9740" y="1552421"/>
            <a:ext cx="7472520" cy="5048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hape 715"/>
          <p:cNvSpPr/>
          <p:nvPr/>
        </p:nvSpPr>
        <p:spPr>
          <a:xfrm>
            <a:off x="0" y="0"/>
            <a:ext cx="12192000" cy="814192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1. 数据收集方式</a:t>
            </a:r>
          </a:p>
        </p:txBody>
      </p:sp>
      <p:sp>
        <p:nvSpPr>
          <p:cNvPr id="716" name="Shape 716"/>
          <p:cNvSpPr/>
          <p:nvPr/>
        </p:nvSpPr>
        <p:spPr>
          <a:xfrm>
            <a:off x="3423272" y="1892455"/>
            <a:ext cx="1790473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spc="299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普通请求</a:t>
            </a:r>
          </a:p>
        </p:txBody>
      </p:sp>
      <p:sp>
        <p:nvSpPr>
          <p:cNvPr id="717" name="Shape 717"/>
          <p:cNvSpPr/>
          <p:nvPr/>
        </p:nvSpPr>
        <p:spPr>
          <a:xfrm>
            <a:off x="4312534" y="2995929"/>
            <a:ext cx="3566932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100" spc="510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Empty_gif</a:t>
            </a:r>
          </a:p>
        </p:txBody>
      </p:sp>
      <p:sp>
        <p:nvSpPr>
          <p:cNvPr id="718" name="Shape 718"/>
          <p:cNvSpPr/>
          <p:nvPr/>
        </p:nvSpPr>
        <p:spPr>
          <a:xfrm>
            <a:off x="6863302" y="2171855"/>
            <a:ext cx="266642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300" spc="329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pass_proxy</a:t>
            </a:r>
          </a:p>
        </p:txBody>
      </p:sp>
      <p:sp>
        <p:nvSpPr>
          <p:cNvPr id="719" name="Shape 719"/>
          <p:cNvSpPr/>
          <p:nvPr/>
        </p:nvSpPr>
        <p:spPr>
          <a:xfrm>
            <a:off x="2254716" y="3991843"/>
            <a:ext cx="367704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 spc="360">
                <a:solidFill>
                  <a:srgbClr val="364557">
                    <a:alpha val="92644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nginx udp 转发</a:t>
            </a:r>
          </a:p>
        </p:txBody>
      </p:sp>
      <p:sp>
        <p:nvSpPr>
          <p:cNvPr id="720" name="Shape 720"/>
          <p:cNvSpPr/>
          <p:nvPr/>
        </p:nvSpPr>
        <p:spPr>
          <a:xfrm>
            <a:off x="6723751" y="4445414"/>
            <a:ext cx="2945523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 spc="36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post_action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/>
          <p:nvPr/>
        </p:nvSpPr>
        <p:spPr>
          <a:xfrm>
            <a:off x="0" y="0"/>
            <a:ext cx="12192000" cy="814192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2. MQ的选择</a:t>
            </a:r>
          </a:p>
        </p:txBody>
      </p:sp>
      <p:grpSp>
        <p:nvGrpSpPr>
          <p:cNvPr id="725" name="Group 725"/>
          <p:cNvGrpSpPr/>
          <p:nvPr/>
        </p:nvGrpSpPr>
        <p:grpSpPr>
          <a:xfrm>
            <a:off x="9682840" y="4584120"/>
            <a:ext cx="596188" cy="357924"/>
            <a:chOff x="0" y="0"/>
            <a:chExt cx="596187" cy="357923"/>
          </a:xfrm>
        </p:grpSpPr>
        <p:sp>
          <p:nvSpPr>
            <p:cNvPr id="723" name="Shape 723"/>
            <p:cNvSpPr/>
            <p:nvPr/>
          </p:nvSpPr>
          <p:spPr>
            <a:xfrm>
              <a:off x="0" y="-1"/>
              <a:ext cx="596189" cy="357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6930" y="0"/>
                    <a:pt x="3780" y="4050"/>
                    <a:pt x="0" y="10800"/>
                  </a:cubicBezTo>
                  <a:cubicBezTo>
                    <a:pt x="3330" y="16500"/>
                    <a:pt x="6030" y="21600"/>
                    <a:pt x="10800" y="21600"/>
                  </a:cubicBezTo>
                  <a:cubicBezTo>
                    <a:pt x="15660" y="21600"/>
                    <a:pt x="19170" y="15150"/>
                    <a:pt x="21600" y="10950"/>
                  </a:cubicBezTo>
                  <a:cubicBezTo>
                    <a:pt x="19170" y="6000"/>
                    <a:pt x="15570" y="0"/>
                    <a:pt x="10800" y="0"/>
                  </a:cubicBezTo>
                  <a:close/>
                  <a:moveTo>
                    <a:pt x="10800" y="18000"/>
                  </a:moveTo>
                  <a:cubicBezTo>
                    <a:pt x="8460" y="18000"/>
                    <a:pt x="6480" y="14700"/>
                    <a:pt x="6480" y="10800"/>
                  </a:cubicBezTo>
                  <a:cubicBezTo>
                    <a:pt x="6480" y="6900"/>
                    <a:pt x="8460" y="3600"/>
                    <a:pt x="10800" y="3600"/>
                  </a:cubicBezTo>
                  <a:cubicBezTo>
                    <a:pt x="13230" y="3600"/>
                    <a:pt x="15120" y="6900"/>
                    <a:pt x="15120" y="10800"/>
                  </a:cubicBezTo>
                  <a:cubicBezTo>
                    <a:pt x="15120" y="14700"/>
                    <a:pt x="13230" y="18000"/>
                    <a:pt x="10800" y="18000"/>
                  </a:cubicBezTo>
                  <a:close/>
                </a:path>
              </a:pathLst>
            </a:cu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28818" y="109161"/>
              <a:ext cx="138551" cy="139601"/>
            </a:xfrm>
            <a:prstGeom prst="ellipse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728" name="Group 728"/>
          <p:cNvGrpSpPr/>
          <p:nvPr/>
        </p:nvGrpSpPr>
        <p:grpSpPr>
          <a:xfrm>
            <a:off x="1412366" y="2520586"/>
            <a:ext cx="3257705" cy="764541"/>
            <a:chOff x="0" y="0"/>
            <a:chExt cx="3257703" cy="764540"/>
          </a:xfrm>
        </p:grpSpPr>
        <p:sp>
          <p:nvSpPr>
            <p:cNvPr id="726" name="Shape 726"/>
            <p:cNvSpPr/>
            <p:nvPr/>
          </p:nvSpPr>
          <p:spPr>
            <a:xfrm>
              <a:off x="0" y="6350"/>
              <a:ext cx="637540" cy="637540"/>
            </a:xfrm>
            <a:prstGeom prst="rect">
              <a:avLst/>
            </a:prstGeom>
            <a:solidFill>
              <a:srgbClr val="182B3E"/>
            </a:solidFill>
            <a:ln w="12700" cap="flat">
              <a:solidFill>
                <a:srgbClr val="AD5B24"/>
              </a:solidFill>
              <a:prstDash val="solid"/>
              <a:miter lim="8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727" name="Shape 727"/>
            <p:cNvSpPr/>
            <p:nvPr/>
          </p:nvSpPr>
          <p:spPr>
            <a:xfrm>
              <a:off x="855608" y="0"/>
              <a:ext cx="2402096" cy="764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rabbitMQ</a:t>
              </a:r>
            </a:p>
          </p:txBody>
        </p:sp>
      </p:grpSp>
      <p:grpSp>
        <p:nvGrpSpPr>
          <p:cNvPr id="731" name="Group 731"/>
          <p:cNvGrpSpPr/>
          <p:nvPr/>
        </p:nvGrpSpPr>
        <p:grpSpPr>
          <a:xfrm>
            <a:off x="7604625" y="2520586"/>
            <a:ext cx="2946927" cy="764541"/>
            <a:chOff x="0" y="0"/>
            <a:chExt cx="2946925" cy="764540"/>
          </a:xfrm>
        </p:grpSpPr>
        <p:sp>
          <p:nvSpPr>
            <p:cNvPr id="729" name="Shape 729"/>
            <p:cNvSpPr/>
            <p:nvPr/>
          </p:nvSpPr>
          <p:spPr>
            <a:xfrm>
              <a:off x="0" y="6350"/>
              <a:ext cx="637540" cy="637540"/>
            </a:xfrm>
            <a:prstGeom prst="rect">
              <a:avLst/>
            </a:prstGeom>
            <a:solidFill>
              <a:srgbClr val="182B3E"/>
            </a:solidFill>
            <a:ln w="12700" cap="flat">
              <a:solidFill>
                <a:srgbClr val="AD5B24"/>
              </a:solidFill>
              <a:prstDash val="solid"/>
              <a:miter lim="8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730" name="Shape 730"/>
            <p:cNvSpPr/>
            <p:nvPr/>
          </p:nvSpPr>
          <p:spPr>
            <a:xfrm>
              <a:off x="855608" y="0"/>
              <a:ext cx="2091318" cy="764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zeroMQ</a:t>
              </a:r>
            </a:p>
          </p:txBody>
        </p:sp>
      </p:grpSp>
      <p:grpSp>
        <p:nvGrpSpPr>
          <p:cNvPr id="734" name="Group 734"/>
          <p:cNvGrpSpPr/>
          <p:nvPr/>
        </p:nvGrpSpPr>
        <p:grpSpPr>
          <a:xfrm>
            <a:off x="1412366" y="4412562"/>
            <a:ext cx="2605863" cy="764541"/>
            <a:chOff x="0" y="0"/>
            <a:chExt cx="2605861" cy="764540"/>
          </a:xfrm>
        </p:grpSpPr>
        <p:sp>
          <p:nvSpPr>
            <p:cNvPr id="732" name="Shape 732"/>
            <p:cNvSpPr/>
            <p:nvPr/>
          </p:nvSpPr>
          <p:spPr>
            <a:xfrm>
              <a:off x="0" y="6350"/>
              <a:ext cx="637540" cy="637540"/>
            </a:xfrm>
            <a:prstGeom prst="rect">
              <a:avLst/>
            </a:prstGeom>
            <a:solidFill>
              <a:srgbClr val="182B3E"/>
            </a:solidFill>
            <a:ln w="12700" cap="flat">
              <a:solidFill>
                <a:srgbClr val="AD5B24"/>
              </a:solidFill>
              <a:prstDash val="solid"/>
              <a:miter lim="8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733" name="Shape 733"/>
            <p:cNvSpPr/>
            <p:nvPr/>
          </p:nvSpPr>
          <p:spPr>
            <a:xfrm>
              <a:off x="855608" y="0"/>
              <a:ext cx="1750254" cy="764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  kafka</a:t>
              </a:r>
            </a:p>
          </p:txBody>
        </p:sp>
      </p:grpSp>
      <p:grpSp>
        <p:nvGrpSpPr>
          <p:cNvPr id="737" name="Group 737"/>
          <p:cNvGrpSpPr/>
          <p:nvPr/>
        </p:nvGrpSpPr>
        <p:grpSpPr>
          <a:xfrm>
            <a:off x="7578704" y="4412562"/>
            <a:ext cx="2998769" cy="764541"/>
            <a:chOff x="0" y="0"/>
            <a:chExt cx="2998767" cy="764540"/>
          </a:xfrm>
        </p:grpSpPr>
        <p:sp>
          <p:nvSpPr>
            <p:cNvPr id="735" name="Shape 735"/>
            <p:cNvSpPr/>
            <p:nvPr/>
          </p:nvSpPr>
          <p:spPr>
            <a:xfrm>
              <a:off x="0" y="6350"/>
              <a:ext cx="637540" cy="637540"/>
            </a:xfrm>
            <a:prstGeom prst="rect">
              <a:avLst/>
            </a:prstGeom>
            <a:solidFill>
              <a:srgbClr val="182B3E"/>
            </a:solidFill>
            <a:ln w="12700" cap="flat">
              <a:solidFill>
                <a:srgbClr val="AD5B24"/>
              </a:solidFill>
              <a:prstDash val="solid"/>
              <a:miter lim="8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736" name="Shape 736"/>
            <p:cNvSpPr/>
            <p:nvPr/>
          </p:nvSpPr>
          <p:spPr>
            <a:xfrm>
              <a:off x="855608" y="0"/>
              <a:ext cx="2143160" cy="764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 GNATS</a:t>
              </a:r>
            </a:p>
          </p:txBody>
        </p:sp>
      </p:grp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pasted-image.jpg"/>
          <p:cNvPicPr>
            <a:picLocks noChangeAspect="1"/>
          </p:cNvPicPr>
          <p:nvPr/>
        </p:nvPicPr>
        <p:blipFill>
          <a:blip r:embed="rId3">
            <a:extLst/>
          </a:blip>
          <a:srcRect t="8641"/>
          <a:stretch>
            <a:fillRect/>
          </a:stretch>
        </p:blipFill>
        <p:spPr>
          <a:xfrm>
            <a:off x="-13700" y="-324338"/>
            <a:ext cx="12263115" cy="7527251"/>
          </a:xfrm>
          <a:prstGeom prst="rect">
            <a:avLst/>
          </a:prstGeom>
          <a:ln w="12700">
            <a:miter lim="400000"/>
          </a:ln>
        </p:spPr>
      </p:pic>
      <p:sp>
        <p:nvSpPr>
          <p:cNvPr id="742" name="Shape 742"/>
          <p:cNvSpPr/>
          <p:nvPr/>
        </p:nvSpPr>
        <p:spPr>
          <a:xfrm>
            <a:off x="3699" y="2138837"/>
            <a:ext cx="12228229" cy="1425067"/>
          </a:xfrm>
          <a:prstGeom prst="rect">
            <a:avLst/>
          </a:prstGeom>
          <a:solidFill>
            <a:srgbClr val="192C3F">
              <a:alpha val="81605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6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如何『快速』搞数据？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roup 242"/>
          <p:cNvGrpSpPr/>
          <p:nvPr/>
        </p:nvGrpSpPr>
        <p:grpSpPr>
          <a:xfrm>
            <a:off x="0" y="-1"/>
            <a:ext cx="12192000" cy="2772231"/>
            <a:chOff x="0" y="0"/>
            <a:chExt cx="12192000" cy="2772229"/>
          </a:xfrm>
        </p:grpSpPr>
        <p:sp>
          <p:nvSpPr>
            <p:cNvPr id="240" name="Shape 240"/>
            <p:cNvSpPr/>
            <p:nvPr/>
          </p:nvSpPr>
          <p:spPr>
            <a:xfrm>
              <a:off x="0" y="-1"/>
              <a:ext cx="12192000" cy="2772231"/>
            </a:xfrm>
            <a:prstGeom prst="rect">
              <a:avLst/>
            </a:prstGeom>
            <a:gradFill flip="none" rotWithShape="1">
              <a:gsLst>
                <a:gs pos="0">
                  <a:srgbClr val="364557"/>
                </a:gs>
                <a:gs pos="100000">
                  <a:srgbClr val="102437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0" y="1200694"/>
              <a:ext cx="12192000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45</a:t>
              </a:r>
            </a:p>
          </p:txBody>
        </p:sp>
      </p:grpSp>
      <p:grpSp>
        <p:nvGrpSpPr>
          <p:cNvPr id="247" name="Group 247"/>
          <p:cNvGrpSpPr/>
          <p:nvPr/>
        </p:nvGrpSpPr>
        <p:grpSpPr>
          <a:xfrm>
            <a:off x="5475394" y="-1943100"/>
            <a:ext cx="1792181" cy="1453629"/>
            <a:chOff x="0" y="0"/>
            <a:chExt cx="1792179" cy="1453628"/>
          </a:xfrm>
        </p:grpSpPr>
        <p:sp>
          <p:nvSpPr>
            <p:cNvPr id="243" name="Shape 243"/>
            <p:cNvSpPr/>
            <p:nvPr/>
          </p:nvSpPr>
          <p:spPr>
            <a:xfrm>
              <a:off x="651417" y="0"/>
              <a:ext cx="436040" cy="571501"/>
            </a:xfrm>
            <a:prstGeom prst="rect">
              <a:avLst/>
            </a:prstGeom>
            <a:solidFill>
              <a:srgbClr val="0071B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356140" y="0"/>
              <a:ext cx="436040" cy="571501"/>
            </a:xfrm>
            <a:prstGeom prst="rect">
              <a:avLst/>
            </a:prstGeom>
            <a:solidFill>
              <a:srgbClr val="0050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651417" y="882128"/>
              <a:ext cx="436040" cy="571501"/>
            </a:xfrm>
            <a:prstGeom prst="rect">
              <a:avLst/>
            </a:prstGeom>
            <a:solidFill>
              <a:srgbClr val="10243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0" y="882128"/>
              <a:ext cx="436040" cy="571501"/>
            </a:xfrm>
            <a:prstGeom prst="rect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248" name="Shape 248"/>
          <p:cNvSpPr/>
          <p:nvPr/>
        </p:nvSpPr>
        <p:spPr>
          <a:xfrm>
            <a:off x="4713611" y="1197455"/>
            <a:ext cx="2764777" cy="276477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165100" rotWithShape="0">
              <a:srgbClr val="102437">
                <a:alpha val="12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5421650" y="2088145"/>
            <a:ext cx="1348703" cy="75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300">
                <a:solidFill>
                  <a:srgbClr val="364557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What</a:t>
            </a:r>
          </a:p>
        </p:txBody>
      </p:sp>
      <p:sp>
        <p:nvSpPr>
          <p:cNvPr id="250" name="Shape 250"/>
          <p:cNvSpPr/>
          <p:nvPr/>
        </p:nvSpPr>
        <p:spPr>
          <a:xfrm>
            <a:off x="5568462" y="2948718"/>
            <a:ext cx="1055076" cy="76423"/>
          </a:xfrm>
          <a:prstGeom prst="roundRect">
            <a:avLst>
              <a:gd name="adj" fmla="val 40020"/>
            </a:avLst>
          </a:prstGeom>
          <a:solidFill>
            <a:srgbClr val="364557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3164800" y="4584624"/>
            <a:ext cx="6177473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3900">
                <a:solidFill>
                  <a:srgbClr val="10243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产品开发中遇到的痛点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Shape 746"/>
          <p:cNvSpPr/>
          <p:nvPr/>
        </p:nvSpPr>
        <p:spPr>
          <a:xfrm>
            <a:off x="-15258" y="-17801"/>
            <a:ext cx="12222515" cy="816230"/>
          </a:xfrm>
          <a:prstGeom prst="rect">
            <a:avLst/>
          </a:prstGeom>
          <a:solidFill>
            <a:srgbClr val="182B3E"/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859" tIns="22859" rIns="22859" bIns="22859" anchor="ctr"/>
          <a:lstStyle>
            <a:lvl1pPr algn="ctr" defTabSz="45720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3. 数据流</a:t>
            </a:r>
          </a:p>
        </p:txBody>
      </p:sp>
      <p:grpSp>
        <p:nvGrpSpPr>
          <p:cNvPr id="771" name="Group 771"/>
          <p:cNvGrpSpPr/>
          <p:nvPr/>
        </p:nvGrpSpPr>
        <p:grpSpPr>
          <a:xfrm>
            <a:off x="1865287" y="922172"/>
            <a:ext cx="8613807" cy="5921317"/>
            <a:chOff x="0" y="0"/>
            <a:chExt cx="8613806" cy="5921316"/>
          </a:xfrm>
        </p:grpSpPr>
        <p:sp>
          <p:nvSpPr>
            <p:cNvPr id="747" name="Shape 747"/>
            <p:cNvSpPr/>
            <p:nvPr/>
          </p:nvSpPr>
          <p:spPr>
            <a:xfrm>
              <a:off x="1752368" y="634041"/>
              <a:ext cx="2006444" cy="640859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MQ</a:t>
              </a:r>
            </a:p>
          </p:txBody>
        </p:sp>
        <p:sp>
          <p:nvSpPr>
            <p:cNvPr id="748" name="Shape 748"/>
            <p:cNvSpPr/>
            <p:nvPr/>
          </p:nvSpPr>
          <p:spPr>
            <a:xfrm>
              <a:off x="170863" y="2158697"/>
              <a:ext cx="804801" cy="1603922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182C3E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276230" y="2782857"/>
              <a:ext cx="594067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1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Filter</a:t>
              </a:r>
            </a:p>
          </p:txBody>
        </p:sp>
        <p:sp>
          <p:nvSpPr>
            <p:cNvPr id="750" name="Shape 750"/>
            <p:cNvSpPr/>
            <p:nvPr/>
          </p:nvSpPr>
          <p:spPr>
            <a:xfrm>
              <a:off x="1262026" y="2158697"/>
              <a:ext cx="804802" cy="1603922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182C3E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367394" y="2782857"/>
              <a:ext cx="594067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1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Filter</a:t>
              </a:r>
            </a:p>
          </p:txBody>
        </p:sp>
        <p:sp>
          <p:nvSpPr>
            <p:cNvPr id="752" name="Shape 752"/>
            <p:cNvSpPr/>
            <p:nvPr/>
          </p:nvSpPr>
          <p:spPr>
            <a:xfrm>
              <a:off x="2353189" y="2158697"/>
              <a:ext cx="804802" cy="1603922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182C3E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2458557" y="2782857"/>
              <a:ext cx="594067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1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Filter</a:t>
              </a:r>
            </a:p>
          </p:txBody>
        </p:sp>
        <p:sp>
          <p:nvSpPr>
            <p:cNvPr id="754" name="Shape 754"/>
            <p:cNvSpPr/>
            <p:nvPr/>
          </p:nvSpPr>
          <p:spPr>
            <a:xfrm>
              <a:off x="3444353" y="2158697"/>
              <a:ext cx="804802" cy="1603922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182C3E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3549720" y="2782857"/>
              <a:ext cx="594067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1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Filter</a:t>
              </a:r>
            </a:p>
          </p:txBody>
        </p:sp>
        <p:sp>
          <p:nvSpPr>
            <p:cNvPr id="756" name="Shape 756"/>
            <p:cNvSpPr/>
            <p:nvPr/>
          </p:nvSpPr>
          <p:spPr>
            <a:xfrm>
              <a:off x="4535516" y="2158697"/>
              <a:ext cx="804801" cy="1603922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182C3E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4772816" y="2782857"/>
              <a:ext cx="330201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1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…</a:t>
              </a:r>
            </a:p>
          </p:txBody>
        </p:sp>
        <p:sp>
          <p:nvSpPr>
            <p:cNvPr id="758" name="Shape 758"/>
            <p:cNvSpPr/>
            <p:nvPr/>
          </p:nvSpPr>
          <p:spPr>
            <a:xfrm>
              <a:off x="3302873" y="1501122"/>
              <a:ext cx="536503" cy="5365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 flipH="1">
              <a:off x="1530497" y="1447274"/>
              <a:ext cx="606051" cy="60605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 flipH="1">
              <a:off x="693333" y="1429322"/>
              <a:ext cx="797105" cy="64307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3831874" y="1410870"/>
              <a:ext cx="1012550" cy="53744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0" y="1977265"/>
              <a:ext cx="5622468" cy="1966786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5772269" y="2901559"/>
              <a:ext cx="1759227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2755590" y="3973003"/>
              <a:ext cx="1" cy="40894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716489" y="4474560"/>
              <a:ext cx="2006443" cy="640858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MQ</a:t>
              </a:r>
            </a:p>
          </p:txBody>
        </p:sp>
        <p:sp>
          <p:nvSpPr>
            <p:cNvPr id="766" name="Shape 766"/>
            <p:cNvSpPr/>
            <p:nvPr/>
          </p:nvSpPr>
          <p:spPr>
            <a:xfrm>
              <a:off x="6231511" y="2292249"/>
              <a:ext cx="101854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实时数据</a:t>
              </a:r>
            </a:p>
          </p:txBody>
        </p:sp>
        <p:sp>
          <p:nvSpPr>
            <p:cNvPr id="767" name="Shape 767"/>
            <p:cNvSpPr/>
            <p:nvPr/>
          </p:nvSpPr>
          <p:spPr>
            <a:xfrm>
              <a:off x="2751266" y="0"/>
              <a:ext cx="1" cy="56167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719710" y="5359638"/>
              <a:ext cx="1" cy="56167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2055566" y="1450462"/>
              <a:ext cx="1400048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000"/>
              </a:lvl1pPr>
            </a:lstStyle>
            <a:p>
              <a:r>
                <a:t>实时数据流</a:t>
              </a:r>
            </a:p>
          </p:txBody>
        </p:sp>
        <p:sp>
          <p:nvSpPr>
            <p:cNvPr id="770" name="Shape 770"/>
            <p:cNvSpPr/>
            <p:nvPr/>
          </p:nvSpPr>
          <p:spPr>
            <a:xfrm>
              <a:off x="7809005" y="2099599"/>
              <a:ext cx="804802" cy="1603921"/>
            </a:xfrm>
            <a:prstGeom prst="rect">
              <a:avLst/>
            </a:prstGeom>
            <a:solidFill>
              <a:srgbClr val="182C3E"/>
            </a:solidFill>
            <a:ln w="25400" cap="flat">
              <a:solidFill>
                <a:srgbClr val="85888D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2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Redis</a:t>
              </a:r>
            </a:p>
          </p:txBody>
        </p:sp>
      </p:grpSp>
      <p:grpSp>
        <p:nvGrpSpPr>
          <p:cNvPr id="784" name="Group 784"/>
          <p:cNvGrpSpPr/>
          <p:nvPr/>
        </p:nvGrpSpPr>
        <p:grpSpPr>
          <a:xfrm>
            <a:off x="1030806" y="2109995"/>
            <a:ext cx="10302796" cy="3284628"/>
            <a:chOff x="0" y="0"/>
            <a:chExt cx="10302794" cy="3284627"/>
          </a:xfrm>
        </p:grpSpPr>
        <p:sp>
          <p:nvSpPr>
            <p:cNvPr id="772" name="Shape 772"/>
            <p:cNvSpPr/>
            <p:nvPr/>
          </p:nvSpPr>
          <p:spPr>
            <a:xfrm>
              <a:off x="3149581" y="2685187"/>
              <a:ext cx="3831225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300"/>
              </a:lvl1pPr>
            </a:lstStyle>
            <a:p>
              <a:r>
                <a:t>Node.js stream pipe</a:t>
              </a:r>
            </a:p>
          </p:txBody>
        </p:sp>
        <p:grpSp>
          <p:nvGrpSpPr>
            <p:cNvPr id="779" name="Group 779"/>
            <p:cNvGrpSpPr/>
            <p:nvPr/>
          </p:nvGrpSpPr>
          <p:grpSpPr>
            <a:xfrm>
              <a:off x="0" y="0"/>
              <a:ext cx="10302795" cy="2194690"/>
              <a:chOff x="0" y="0"/>
              <a:chExt cx="10302794" cy="2194689"/>
            </a:xfrm>
          </p:grpSpPr>
          <p:pic>
            <p:nvPicPr>
              <p:cNvPr id="773" name="image13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 rot="16200000">
                <a:off x="-380268" y="380269"/>
                <a:ext cx="2194688" cy="14341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4" name="image14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 rot="16200000">
                <a:off x="1411167" y="410155"/>
                <a:ext cx="2194689" cy="137438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5" name="image15.png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 rot="16200000">
                <a:off x="8487809" y="379704"/>
                <a:ext cx="2194690" cy="143528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6" name="image14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 rot="16200000">
                <a:off x="3172715" y="410156"/>
                <a:ext cx="2194689" cy="137438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7" name="image14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 rot="16200000">
                <a:off x="4934263" y="410156"/>
                <a:ext cx="2194689" cy="137438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778" name="image14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 rot="16200000">
                <a:off x="6695811" y="410156"/>
                <a:ext cx="2194689" cy="137438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780" name="Shape 780"/>
            <p:cNvSpPr/>
            <p:nvPr/>
          </p:nvSpPr>
          <p:spPr>
            <a:xfrm>
              <a:off x="3975870" y="873824"/>
              <a:ext cx="56134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位置</a:t>
              </a:r>
            </a:p>
          </p:txBody>
        </p:sp>
        <p:sp>
          <p:nvSpPr>
            <p:cNvPr id="781" name="Shape 781"/>
            <p:cNvSpPr/>
            <p:nvPr/>
          </p:nvSpPr>
          <p:spPr>
            <a:xfrm>
              <a:off x="2252298" y="892874"/>
              <a:ext cx="42170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UA</a:t>
              </a:r>
            </a:p>
          </p:txBody>
        </p:sp>
        <p:sp>
          <p:nvSpPr>
            <p:cNvPr id="782" name="Shape 782"/>
            <p:cNvSpPr/>
            <p:nvPr/>
          </p:nvSpPr>
          <p:spPr>
            <a:xfrm>
              <a:off x="5574712" y="892874"/>
              <a:ext cx="101854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站点路径</a:t>
              </a:r>
            </a:p>
          </p:txBody>
        </p:sp>
        <p:sp>
          <p:nvSpPr>
            <p:cNvPr id="783" name="Shape 783"/>
            <p:cNvSpPr/>
            <p:nvPr/>
          </p:nvSpPr>
          <p:spPr>
            <a:xfrm>
              <a:off x="7630754" y="911924"/>
              <a:ext cx="33274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t>…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1" grpId="1" animBg="1" advAuto="0"/>
      <p:bldP spid="784" grpId="2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Shape 788"/>
          <p:cNvSpPr/>
          <p:nvPr/>
        </p:nvSpPr>
        <p:spPr>
          <a:xfrm>
            <a:off x="-15258" y="-17801"/>
            <a:ext cx="12222515" cy="816230"/>
          </a:xfrm>
          <a:prstGeom prst="rect">
            <a:avLst/>
          </a:prstGeom>
          <a:solidFill>
            <a:srgbClr val="182B3E"/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859" tIns="22859" rIns="22859" bIns="22859" anchor="ctr"/>
          <a:lstStyle>
            <a:lvl1pPr algn="ctr" defTabSz="45720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3. 自动报警</a:t>
            </a:r>
          </a:p>
        </p:txBody>
      </p:sp>
      <p:pic>
        <p:nvPicPr>
          <p:cNvPr id="78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6108" y="2177836"/>
            <a:ext cx="1857484" cy="1394698"/>
          </a:xfrm>
          <a:prstGeom prst="rect">
            <a:avLst/>
          </a:prstGeom>
          <a:ln w="12700">
            <a:miter lim="400000"/>
          </a:ln>
        </p:spPr>
      </p:pic>
      <p:sp>
        <p:nvSpPr>
          <p:cNvPr id="790" name="Shape 790"/>
          <p:cNvSpPr/>
          <p:nvPr/>
        </p:nvSpPr>
        <p:spPr>
          <a:xfrm>
            <a:off x="1332458" y="4012406"/>
            <a:ext cx="1233984" cy="452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defTabSz="228600">
              <a:defRPr sz="22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邮件通知</a:t>
            </a:r>
          </a:p>
        </p:txBody>
      </p:sp>
      <p:sp>
        <p:nvSpPr>
          <p:cNvPr id="791" name="Shape 791"/>
          <p:cNvSpPr/>
          <p:nvPr/>
        </p:nvSpPr>
        <p:spPr>
          <a:xfrm>
            <a:off x="510728" y="4577040"/>
            <a:ext cx="2953644" cy="642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algn="ctr" defTabSz="228600">
              <a:defRPr>
                <a:solidFill>
                  <a:srgbClr val="53585F"/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1pPr>
          </a:lstStyle>
          <a:p>
            <a:r>
              <a:t>异常次数达到一定阈值后，发给指定用户。</a:t>
            </a:r>
          </a:p>
        </p:txBody>
      </p:sp>
      <p:sp>
        <p:nvSpPr>
          <p:cNvPr id="792" name="Shape 792"/>
          <p:cNvSpPr/>
          <p:nvPr/>
        </p:nvSpPr>
        <p:spPr>
          <a:xfrm>
            <a:off x="9844368" y="4037806"/>
            <a:ext cx="1233984" cy="401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defTabSz="228600">
              <a:defRPr sz="22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SMS</a:t>
            </a:r>
          </a:p>
        </p:txBody>
      </p:sp>
      <p:sp>
        <p:nvSpPr>
          <p:cNvPr id="793" name="Shape 793"/>
          <p:cNvSpPr/>
          <p:nvPr/>
        </p:nvSpPr>
        <p:spPr>
          <a:xfrm>
            <a:off x="8801502" y="4598171"/>
            <a:ext cx="2953644" cy="64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algn="ctr" defTabSz="228600">
              <a:defRPr>
                <a:solidFill>
                  <a:srgbClr val="53585F"/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1pPr>
          </a:lstStyle>
          <a:p>
            <a:r>
              <a:t>异常次数过大时，才会电话通知</a:t>
            </a:r>
          </a:p>
        </p:txBody>
      </p:sp>
      <p:pic>
        <p:nvPicPr>
          <p:cNvPr id="794" name="pasted-image.jpeg"/>
          <p:cNvPicPr>
            <a:picLocks noChangeAspect="1"/>
          </p:cNvPicPr>
          <p:nvPr/>
        </p:nvPicPr>
        <p:blipFill>
          <a:blip r:embed="rId3">
            <a:extLst/>
          </a:blip>
          <a:srcRect l="4407" t="8868" r="56416" b="8868"/>
          <a:stretch>
            <a:fillRect/>
          </a:stretch>
        </p:blipFill>
        <p:spPr>
          <a:xfrm>
            <a:off x="9386346" y="2099490"/>
            <a:ext cx="1606208" cy="158098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98" name="Group 798"/>
          <p:cNvGrpSpPr/>
          <p:nvPr/>
        </p:nvGrpSpPr>
        <p:grpSpPr>
          <a:xfrm>
            <a:off x="4668147" y="2212729"/>
            <a:ext cx="2953644" cy="3042142"/>
            <a:chOff x="0" y="0"/>
            <a:chExt cx="2953642" cy="3042141"/>
          </a:xfrm>
        </p:grpSpPr>
        <p:pic>
          <p:nvPicPr>
            <p:cNvPr id="795" name="pasted-image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35380" y="0"/>
              <a:ext cx="1857483" cy="13946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6" name="Shape 796"/>
            <p:cNvSpPr/>
            <p:nvPr/>
          </p:nvSpPr>
          <p:spPr>
            <a:xfrm>
              <a:off x="821729" y="1834570"/>
              <a:ext cx="1355379" cy="452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8" tIns="35718" rIns="35718" bIns="35718" numCol="1" anchor="ctr">
              <a:spAutoFit/>
            </a:bodyPr>
            <a:lstStyle>
              <a:lvl1pPr defTabSz="228600">
                <a:defRPr sz="22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slack通知</a:t>
              </a:r>
            </a:p>
          </p:txBody>
        </p:sp>
        <p:sp>
          <p:nvSpPr>
            <p:cNvPr id="797" name="Shape 797"/>
            <p:cNvSpPr/>
            <p:nvPr/>
          </p:nvSpPr>
          <p:spPr>
            <a:xfrm>
              <a:off x="0" y="2399203"/>
              <a:ext cx="2953643" cy="6429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8" tIns="35718" rIns="35718" bIns="35718" numCol="1" anchor="ctr">
              <a:spAutoFit/>
            </a:bodyPr>
            <a:lstStyle>
              <a:lvl1pPr algn="ctr" defTabSz="228600">
                <a:defRPr>
                  <a:solidFill>
                    <a:srgbClr val="53585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r>
                <a:t>异常次数达到一定阈值后，发给指定用户。</a:t>
              </a:r>
            </a:p>
          </p:txBody>
        </p:sp>
      </p:grpSp>
      <p:pic>
        <p:nvPicPr>
          <p:cNvPr id="799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27419" y="2201180"/>
            <a:ext cx="1435101" cy="1397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1" name="屏幕快照 2016-09-01 下午5.41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8933" y="1496461"/>
            <a:ext cx="8654134" cy="4195278"/>
          </a:xfrm>
          <a:prstGeom prst="rect">
            <a:avLst/>
          </a:prstGeom>
          <a:ln w="12700"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802" name="Shape 802"/>
          <p:cNvSpPr/>
          <p:nvPr/>
        </p:nvSpPr>
        <p:spPr>
          <a:xfrm>
            <a:off x="2586657" y="6021471"/>
            <a:ext cx="7018686" cy="388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defTabSz="228600">
              <a:defRPr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每分钟内站点的报错超阈值（10条）的报错整理汇总邮件通知用户</a:t>
            </a:r>
          </a:p>
        </p:txBody>
      </p:sp>
      <p:sp>
        <p:nvSpPr>
          <p:cNvPr id="803" name="Shape 803"/>
          <p:cNvSpPr/>
          <p:nvPr/>
        </p:nvSpPr>
        <p:spPr>
          <a:xfrm>
            <a:off x="-15258" y="-17801"/>
            <a:ext cx="12222515" cy="816230"/>
          </a:xfrm>
          <a:prstGeom prst="rect">
            <a:avLst/>
          </a:prstGeom>
          <a:solidFill>
            <a:srgbClr val="182B3E"/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859" tIns="22859" rIns="22859" bIns="22859" anchor="ctr"/>
          <a:lstStyle>
            <a:lvl1pPr algn="ctr" defTabSz="45720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4. 自动报警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Shape 805"/>
          <p:cNvSpPr/>
          <p:nvPr/>
        </p:nvSpPr>
        <p:spPr>
          <a:xfrm>
            <a:off x="7024464" y="3085373"/>
            <a:ext cx="5078661" cy="1138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8" tIns="35718" rIns="35718" bIns="35718" anchor="ctr">
            <a:spAutoFit/>
          </a:bodyPr>
          <a:lstStyle>
            <a:lvl1pPr defTabSz="228600"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将数百万报错按站点甄别归类，方便认领、处理，并提供分析报告、留言讨论，更快速的处理报错。</a:t>
            </a:r>
          </a:p>
        </p:txBody>
      </p:sp>
      <p:pic>
        <p:nvPicPr>
          <p:cNvPr id="80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494" y="1419318"/>
            <a:ext cx="6729976" cy="4470348"/>
          </a:xfrm>
          <a:prstGeom prst="rect">
            <a:avLst/>
          </a:prstGeom>
          <a:ln w="12700">
            <a:miter lim="400000"/>
          </a:ln>
        </p:spPr>
      </p:pic>
      <p:sp>
        <p:nvSpPr>
          <p:cNvPr id="807" name="Shape 807"/>
          <p:cNvSpPr/>
          <p:nvPr/>
        </p:nvSpPr>
        <p:spPr>
          <a:xfrm>
            <a:off x="0" y="0"/>
            <a:ext cx="12192000" cy="814192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6.错误归类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/>
          <p:nvPr/>
        </p:nvSpPr>
        <p:spPr>
          <a:xfrm>
            <a:off x="0" y="0"/>
            <a:ext cx="12192000" cy="814192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5. 实时获取性能数据</a:t>
            </a:r>
          </a:p>
        </p:txBody>
      </p:sp>
      <p:grpSp>
        <p:nvGrpSpPr>
          <p:cNvPr id="814" name="Group 814"/>
          <p:cNvGrpSpPr/>
          <p:nvPr/>
        </p:nvGrpSpPr>
        <p:grpSpPr>
          <a:xfrm>
            <a:off x="9682840" y="4584120"/>
            <a:ext cx="596188" cy="357924"/>
            <a:chOff x="0" y="0"/>
            <a:chExt cx="596187" cy="357923"/>
          </a:xfrm>
        </p:grpSpPr>
        <p:sp>
          <p:nvSpPr>
            <p:cNvPr id="812" name="Shape 812"/>
            <p:cNvSpPr/>
            <p:nvPr/>
          </p:nvSpPr>
          <p:spPr>
            <a:xfrm>
              <a:off x="0" y="-1"/>
              <a:ext cx="596189" cy="357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6930" y="0"/>
                    <a:pt x="3780" y="4050"/>
                    <a:pt x="0" y="10800"/>
                  </a:cubicBezTo>
                  <a:cubicBezTo>
                    <a:pt x="3330" y="16500"/>
                    <a:pt x="6030" y="21600"/>
                    <a:pt x="10800" y="21600"/>
                  </a:cubicBezTo>
                  <a:cubicBezTo>
                    <a:pt x="15660" y="21600"/>
                    <a:pt x="19170" y="15150"/>
                    <a:pt x="21600" y="10950"/>
                  </a:cubicBezTo>
                  <a:cubicBezTo>
                    <a:pt x="19170" y="6000"/>
                    <a:pt x="15570" y="0"/>
                    <a:pt x="10800" y="0"/>
                  </a:cubicBezTo>
                  <a:close/>
                  <a:moveTo>
                    <a:pt x="10800" y="18000"/>
                  </a:moveTo>
                  <a:cubicBezTo>
                    <a:pt x="8460" y="18000"/>
                    <a:pt x="6480" y="14700"/>
                    <a:pt x="6480" y="10800"/>
                  </a:cubicBezTo>
                  <a:cubicBezTo>
                    <a:pt x="6480" y="6900"/>
                    <a:pt x="8460" y="3600"/>
                    <a:pt x="10800" y="3600"/>
                  </a:cubicBezTo>
                  <a:cubicBezTo>
                    <a:pt x="13230" y="3600"/>
                    <a:pt x="15120" y="6900"/>
                    <a:pt x="15120" y="10800"/>
                  </a:cubicBezTo>
                  <a:cubicBezTo>
                    <a:pt x="15120" y="14700"/>
                    <a:pt x="13230" y="18000"/>
                    <a:pt x="10800" y="18000"/>
                  </a:cubicBezTo>
                  <a:close/>
                </a:path>
              </a:pathLst>
            </a:cu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28818" y="109161"/>
              <a:ext cx="138551" cy="139601"/>
            </a:xfrm>
            <a:prstGeom prst="ellipse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17" name="Group 817"/>
          <p:cNvGrpSpPr/>
          <p:nvPr/>
        </p:nvGrpSpPr>
        <p:grpSpPr>
          <a:xfrm>
            <a:off x="2457359" y="2035638"/>
            <a:ext cx="6636307" cy="599441"/>
            <a:chOff x="0" y="0"/>
            <a:chExt cx="6636306" cy="599440"/>
          </a:xfrm>
        </p:grpSpPr>
        <p:sp>
          <p:nvSpPr>
            <p:cNvPr id="815" name="Shape 815"/>
            <p:cNvSpPr/>
            <p:nvPr/>
          </p:nvSpPr>
          <p:spPr>
            <a:xfrm>
              <a:off x="0" y="1626"/>
              <a:ext cx="596188" cy="596189"/>
            </a:xfrm>
            <a:prstGeom prst="ellipse">
              <a:avLst/>
            </a:prstGeom>
            <a:solidFill>
              <a:srgbClr val="182B3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r>
                <a:rPr sz="2400" spc="72" baseline="-20833"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rPr>
                <a:t>1</a:t>
              </a:r>
              <a:r>
                <a:t>1</a:t>
              </a:r>
            </a:p>
          </p:txBody>
        </p:sp>
        <p:sp>
          <p:nvSpPr>
            <p:cNvPr id="816" name="Shape 816"/>
            <p:cNvSpPr/>
            <p:nvPr/>
          </p:nvSpPr>
          <p:spPr>
            <a:xfrm>
              <a:off x="842566" y="0"/>
              <a:ext cx="579374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/>
              </a:lvl1pPr>
            </a:lstStyle>
            <a:p>
              <a:r>
                <a:t>实时拿到定制性的性能数据（指标）</a:t>
              </a:r>
            </a:p>
          </p:txBody>
        </p:sp>
      </p:grpSp>
      <p:grpSp>
        <p:nvGrpSpPr>
          <p:cNvPr id="820" name="Group 820"/>
          <p:cNvGrpSpPr/>
          <p:nvPr/>
        </p:nvGrpSpPr>
        <p:grpSpPr>
          <a:xfrm>
            <a:off x="2457359" y="3621129"/>
            <a:ext cx="6636307" cy="599441"/>
            <a:chOff x="0" y="0"/>
            <a:chExt cx="6636306" cy="599440"/>
          </a:xfrm>
        </p:grpSpPr>
        <p:sp>
          <p:nvSpPr>
            <p:cNvPr id="818" name="Shape 818"/>
            <p:cNvSpPr/>
            <p:nvPr/>
          </p:nvSpPr>
          <p:spPr>
            <a:xfrm>
              <a:off x="0" y="1626"/>
              <a:ext cx="596188" cy="596189"/>
            </a:xfrm>
            <a:prstGeom prst="ellipse">
              <a:avLst/>
            </a:prstGeom>
            <a:solidFill>
              <a:srgbClr val="182B3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r>
                <a:rPr sz="2400" spc="72" baseline="-20833"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rPr>
                <a:t>2</a:t>
              </a:r>
              <a:r>
                <a:t>1</a:t>
              </a:r>
            </a:p>
          </p:txBody>
        </p:sp>
        <p:sp>
          <p:nvSpPr>
            <p:cNvPr id="819" name="Shape 819"/>
            <p:cNvSpPr/>
            <p:nvPr/>
          </p:nvSpPr>
          <p:spPr>
            <a:xfrm>
              <a:off x="842566" y="0"/>
              <a:ext cx="579374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/>
              </a:lvl1pPr>
            </a:lstStyle>
            <a:p>
              <a:r>
                <a:t>发布之后马上能看到实时的性能曲线</a:t>
              </a:r>
            </a:p>
          </p:txBody>
        </p:sp>
      </p:grpSp>
      <p:grpSp>
        <p:nvGrpSpPr>
          <p:cNvPr id="823" name="Group 823"/>
          <p:cNvGrpSpPr/>
          <p:nvPr/>
        </p:nvGrpSpPr>
        <p:grpSpPr>
          <a:xfrm>
            <a:off x="2457359" y="5206620"/>
            <a:ext cx="7703107" cy="599441"/>
            <a:chOff x="0" y="0"/>
            <a:chExt cx="7703106" cy="599440"/>
          </a:xfrm>
        </p:grpSpPr>
        <p:sp>
          <p:nvSpPr>
            <p:cNvPr id="821" name="Shape 821"/>
            <p:cNvSpPr/>
            <p:nvPr/>
          </p:nvSpPr>
          <p:spPr>
            <a:xfrm>
              <a:off x="0" y="1626"/>
              <a:ext cx="596188" cy="596189"/>
            </a:xfrm>
            <a:prstGeom prst="ellipse">
              <a:avLst/>
            </a:prstGeom>
            <a:solidFill>
              <a:srgbClr val="182B3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r>
                <a:rPr sz="2400" spc="72" baseline="-20833"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rPr>
                <a:t>3</a:t>
              </a:r>
              <a:r>
                <a:t>1</a:t>
              </a:r>
            </a:p>
          </p:txBody>
        </p:sp>
        <p:sp>
          <p:nvSpPr>
            <p:cNvPr id="822" name="Shape 822"/>
            <p:cNvSpPr/>
            <p:nvPr/>
          </p:nvSpPr>
          <p:spPr>
            <a:xfrm>
              <a:off x="842566" y="0"/>
              <a:ext cx="686054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/>
              </a:lvl1pPr>
            </a:lstStyle>
            <a:p>
              <a:r>
                <a:t>实时的监控地区灰度，更快的确认优化效果</a:t>
              </a:r>
            </a:p>
          </p:txBody>
        </p:sp>
      </p:grpSp>
      <p:pic>
        <p:nvPicPr>
          <p:cNvPr id="82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578" y="1135467"/>
            <a:ext cx="11106669" cy="5048487"/>
          </a:xfrm>
          <a:prstGeom prst="rect">
            <a:avLst/>
          </a:prstGeom>
          <a:ln w="12700">
            <a:solidFill>
              <a:srgbClr val="DDDDDD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4" grpId="1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/>
          <p:nvPr/>
        </p:nvSpPr>
        <p:spPr>
          <a:xfrm>
            <a:off x="2012746" y="2997500"/>
            <a:ext cx="8453034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400" spc="439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func(URL, Time) = Data</a:t>
            </a:r>
          </a:p>
        </p:txBody>
      </p:sp>
      <p:pic>
        <p:nvPicPr>
          <p:cNvPr id="827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12217" t="14496" r="12217" b="24417"/>
          <a:stretch>
            <a:fillRect/>
          </a:stretch>
        </p:blipFill>
        <p:spPr>
          <a:xfrm>
            <a:off x="1504837" y="1350547"/>
            <a:ext cx="9767441" cy="3944334"/>
          </a:xfrm>
          <a:prstGeom prst="rect">
            <a:avLst/>
          </a:prstGeom>
          <a:ln w="12700">
            <a:miter lim="400000"/>
          </a:ln>
        </p:spPr>
      </p:pic>
      <p:sp>
        <p:nvSpPr>
          <p:cNvPr id="828" name="Shape 828"/>
          <p:cNvSpPr/>
          <p:nvPr/>
        </p:nvSpPr>
        <p:spPr>
          <a:xfrm>
            <a:off x="0" y="0"/>
            <a:ext cx="12192000" cy="814192"/>
          </a:xfrm>
          <a:prstGeom prst="rect">
            <a:avLst/>
          </a:prstGeom>
          <a:solidFill>
            <a:srgbClr val="182B3E"/>
          </a:solidFill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 defTabSz="825500"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6.结构抽象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7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roup 834"/>
          <p:cNvGrpSpPr/>
          <p:nvPr/>
        </p:nvGrpSpPr>
        <p:grpSpPr>
          <a:xfrm>
            <a:off x="0" y="-1"/>
            <a:ext cx="12192000" cy="2772231"/>
            <a:chOff x="0" y="0"/>
            <a:chExt cx="12192000" cy="2772229"/>
          </a:xfrm>
        </p:grpSpPr>
        <p:sp>
          <p:nvSpPr>
            <p:cNvPr id="832" name="Shape 832"/>
            <p:cNvSpPr/>
            <p:nvPr/>
          </p:nvSpPr>
          <p:spPr>
            <a:xfrm>
              <a:off x="0" y="-1"/>
              <a:ext cx="12192000" cy="2772231"/>
            </a:xfrm>
            <a:prstGeom prst="rect">
              <a:avLst/>
            </a:prstGeom>
            <a:gradFill flip="none" rotWithShape="1">
              <a:gsLst>
                <a:gs pos="0">
                  <a:srgbClr val="364557"/>
                </a:gs>
                <a:gs pos="100000">
                  <a:srgbClr val="102437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0" y="1200694"/>
              <a:ext cx="12192000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45</a:t>
              </a:r>
            </a:p>
          </p:txBody>
        </p:sp>
      </p:grpSp>
      <p:grpSp>
        <p:nvGrpSpPr>
          <p:cNvPr id="839" name="Group 839"/>
          <p:cNvGrpSpPr/>
          <p:nvPr/>
        </p:nvGrpSpPr>
        <p:grpSpPr>
          <a:xfrm>
            <a:off x="5475394" y="-1943100"/>
            <a:ext cx="1792181" cy="1453629"/>
            <a:chOff x="0" y="0"/>
            <a:chExt cx="1792179" cy="1453628"/>
          </a:xfrm>
        </p:grpSpPr>
        <p:sp>
          <p:nvSpPr>
            <p:cNvPr id="835" name="Shape 835"/>
            <p:cNvSpPr/>
            <p:nvPr/>
          </p:nvSpPr>
          <p:spPr>
            <a:xfrm>
              <a:off x="651417" y="0"/>
              <a:ext cx="436040" cy="571501"/>
            </a:xfrm>
            <a:prstGeom prst="rect">
              <a:avLst/>
            </a:prstGeom>
            <a:solidFill>
              <a:srgbClr val="0071B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1356140" y="0"/>
              <a:ext cx="436040" cy="571501"/>
            </a:xfrm>
            <a:prstGeom prst="rect">
              <a:avLst/>
            </a:prstGeom>
            <a:solidFill>
              <a:srgbClr val="0050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651417" y="882128"/>
              <a:ext cx="436040" cy="571501"/>
            </a:xfrm>
            <a:prstGeom prst="rect">
              <a:avLst/>
            </a:prstGeom>
            <a:solidFill>
              <a:srgbClr val="10243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0" y="882128"/>
              <a:ext cx="436040" cy="571501"/>
            </a:xfrm>
            <a:prstGeom prst="rect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840" name="Shape 840"/>
          <p:cNvSpPr/>
          <p:nvPr/>
        </p:nvSpPr>
        <p:spPr>
          <a:xfrm>
            <a:off x="4713611" y="1197455"/>
            <a:ext cx="2764777" cy="276477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165100" rotWithShape="0">
              <a:srgbClr val="102437">
                <a:alpha val="12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841" name="Shape 841"/>
          <p:cNvSpPr/>
          <p:nvPr/>
        </p:nvSpPr>
        <p:spPr>
          <a:xfrm>
            <a:off x="4881410" y="2203923"/>
            <a:ext cx="2454580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3700">
                <a:solidFill>
                  <a:srgbClr val="364557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Conclusion</a:t>
            </a:r>
          </a:p>
        </p:txBody>
      </p:sp>
      <p:sp>
        <p:nvSpPr>
          <p:cNvPr id="842" name="Shape 842"/>
          <p:cNvSpPr/>
          <p:nvPr/>
        </p:nvSpPr>
        <p:spPr>
          <a:xfrm>
            <a:off x="4269790" y="4289755"/>
            <a:ext cx="367782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3000">
                <a:solidFill>
                  <a:srgbClr val="10243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最后还有些碎碎念</a:t>
            </a:r>
          </a:p>
        </p:txBody>
      </p:sp>
      <p:sp>
        <p:nvSpPr>
          <p:cNvPr id="843" name="Shape 843"/>
          <p:cNvSpPr/>
          <p:nvPr/>
        </p:nvSpPr>
        <p:spPr>
          <a:xfrm>
            <a:off x="5568462" y="2948718"/>
            <a:ext cx="1055076" cy="76423"/>
          </a:xfrm>
          <a:prstGeom prst="roundRect">
            <a:avLst>
              <a:gd name="adj" fmla="val 40020"/>
            </a:avLst>
          </a:prstGeom>
          <a:solidFill>
            <a:srgbClr val="364557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2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/>
          <p:nvPr/>
        </p:nvSpPr>
        <p:spPr>
          <a:xfrm>
            <a:off x="3073869" y="1974376"/>
            <a:ext cx="6280158" cy="99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51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平均值带来的误导</a:t>
            </a:r>
          </a:p>
        </p:txBody>
      </p:sp>
      <p:sp>
        <p:nvSpPr>
          <p:cNvPr id="848" name="Shape 848"/>
          <p:cNvSpPr/>
          <p:nvPr/>
        </p:nvSpPr>
        <p:spPr>
          <a:xfrm>
            <a:off x="2592565" y="3581986"/>
            <a:ext cx="7543394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39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推荐指标：中位数、众数、up90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Shape 852"/>
          <p:cNvSpPr/>
          <p:nvPr/>
        </p:nvSpPr>
        <p:spPr>
          <a:xfrm>
            <a:off x="1061818" y="2880245"/>
            <a:ext cx="10420150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825500">
              <a:defRPr sz="4000">
                <a:solidFill>
                  <a:srgbClr val="213244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拿到的 error 会出现 Script error. 出现的原因？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2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image27.jpg"/>
          <p:cNvPicPr>
            <a:picLocks noChangeAspect="1"/>
          </p:cNvPicPr>
          <p:nvPr/>
        </p:nvPicPr>
        <p:blipFill>
          <a:blip r:embed="rId3">
            <a:alphaModFix amt="85000"/>
            <a:extLst/>
          </a:blip>
          <a:srcRect b="7650"/>
          <a:stretch>
            <a:fillRect/>
          </a:stretch>
        </p:blipFill>
        <p:spPr>
          <a:xfrm>
            <a:off x="-20472" y="-28916"/>
            <a:ext cx="12191859" cy="7504245"/>
          </a:xfrm>
          <a:prstGeom prst="rect">
            <a:avLst/>
          </a:prstGeom>
          <a:ln w="12700">
            <a:miter lim="400000"/>
          </a:ln>
        </p:spPr>
      </p:pic>
      <p:sp>
        <p:nvSpPr>
          <p:cNvPr id="855" name="Shape 855"/>
          <p:cNvSpPr/>
          <p:nvPr/>
        </p:nvSpPr>
        <p:spPr>
          <a:xfrm>
            <a:off x="-124291" y="434648"/>
            <a:ext cx="10206830" cy="713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825500">
              <a:defRPr sz="3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修复 BUG 并不是一个结束，可能是另外一个开始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255"/>
          <p:cNvGrpSpPr/>
          <p:nvPr/>
        </p:nvGrpSpPr>
        <p:grpSpPr>
          <a:xfrm>
            <a:off x="4843" y="4894"/>
            <a:ext cx="7664360" cy="6848212"/>
            <a:chOff x="0" y="0"/>
            <a:chExt cx="7664359" cy="6848211"/>
          </a:xfrm>
        </p:grpSpPr>
        <p:sp>
          <p:nvSpPr>
            <p:cNvPr id="253" name="Shape 253"/>
            <p:cNvSpPr/>
            <p:nvPr/>
          </p:nvSpPr>
          <p:spPr>
            <a:xfrm>
              <a:off x="0" y="0"/>
              <a:ext cx="7664360" cy="6846573"/>
            </a:xfrm>
            <a:prstGeom prst="rect">
              <a:avLst/>
            </a:prstGeom>
            <a:solidFill>
              <a:srgbClr val="F7F7F7"/>
            </a:soli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254" name="千图网-痛苦表情的模特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5563" r="5563"/>
            <a:stretch>
              <a:fillRect/>
            </a:stretch>
          </p:blipFill>
          <p:spPr>
            <a:xfrm>
              <a:off x="39642" y="447082"/>
              <a:ext cx="7585113" cy="6401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6" name="Shape 256"/>
          <p:cNvSpPr/>
          <p:nvPr/>
        </p:nvSpPr>
        <p:spPr>
          <a:xfrm>
            <a:off x="172363" y="203897"/>
            <a:ext cx="3726043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900">
                <a:solidFill>
                  <a:srgbClr val="364557">
                    <a:alpha val="73041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男人，不能言的痛，不能说的伤...</a:t>
            </a:r>
          </a:p>
        </p:txBody>
      </p:sp>
      <p:grpSp>
        <p:nvGrpSpPr>
          <p:cNvPr id="259" name="Group 259"/>
          <p:cNvGrpSpPr/>
          <p:nvPr/>
        </p:nvGrpSpPr>
        <p:grpSpPr>
          <a:xfrm>
            <a:off x="8145052" y="2979568"/>
            <a:ext cx="3610160" cy="898864"/>
            <a:chOff x="0" y="0"/>
            <a:chExt cx="3610158" cy="898862"/>
          </a:xfrm>
        </p:grpSpPr>
        <p:sp>
          <p:nvSpPr>
            <p:cNvPr id="257" name="Shape 257"/>
            <p:cNvSpPr/>
            <p:nvPr/>
          </p:nvSpPr>
          <p:spPr>
            <a:xfrm>
              <a:off x="0" y="0"/>
              <a:ext cx="3610159" cy="726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600">
                  <a:solidFill>
                    <a:srgbClr val="364557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线上bug无法捕获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67709" y="578822"/>
              <a:ext cx="3522537" cy="320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500" b="1" cap="all" spc="119">
                  <a:solidFill>
                    <a:srgbClr val="364557">
                      <a:alpha val="70000"/>
                    </a:srgbClr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cannot capture online bug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64557"/>
            </a:gs>
            <a:gs pos="100000">
              <a:srgbClr val="10243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/>
          <p:nvPr/>
        </p:nvSpPr>
        <p:spPr>
          <a:xfrm>
            <a:off x="-2030363" y="3655760"/>
            <a:ext cx="16252726" cy="3202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65" y="0"/>
                  <a:pt x="21600" y="7750"/>
                  <a:pt x="21600" y="17310"/>
                </a:cubicBezTo>
                <a:cubicBezTo>
                  <a:pt x="21600" y="18505"/>
                  <a:pt x="21524" y="19672"/>
                  <a:pt x="21381" y="20798"/>
                </a:cubicBezTo>
                <a:lnTo>
                  <a:pt x="21265" y="21600"/>
                </a:lnTo>
                <a:lnTo>
                  <a:pt x="335" y="21600"/>
                </a:lnTo>
                <a:lnTo>
                  <a:pt x="219" y="20798"/>
                </a:lnTo>
                <a:cubicBezTo>
                  <a:pt x="76" y="19672"/>
                  <a:pt x="0" y="18505"/>
                  <a:pt x="0" y="17310"/>
                </a:cubicBezTo>
                <a:cubicBezTo>
                  <a:pt x="0" y="7750"/>
                  <a:pt x="4835" y="0"/>
                  <a:pt x="1080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0" name="Shape 860"/>
          <p:cNvSpPr/>
          <p:nvPr/>
        </p:nvSpPr>
        <p:spPr>
          <a:xfrm>
            <a:off x="8093286" y="7733882"/>
            <a:ext cx="300831" cy="3804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0830" y="1532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6486" y="9896"/>
                </a:moveTo>
                <a:lnTo>
                  <a:pt x="5114" y="9896"/>
                </a:lnTo>
                <a:lnTo>
                  <a:pt x="5114" y="8992"/>
                </a:lnTo>
                <a:lnTo>
                  <a:pt x="16486" y="8992"/>
                </a:lnTo>
                <a:lnTo>
                  <a:pt x="16486" y="9896"/>
                </a:lnTo>
                <a:close/>
                <a:moveTo>
                  <a:pt x="16486" y="6280"/>
                </a:moveTo>
                <a:lnTo>
                  <a:pt x="5114" y="6280"/>
                </a:lnTo>
                <a:lnTo>
                  <a:pt x="5114" y="5376"/>
                </a:lnTo>
                <a:lnTo>
                  <a:pt x="16486" y="5376"/>
                </a:lnTo>
                <a:lnTo>
                  <a:pt x="16486" y="6280"/>
                </a:lnTo>
                <a:close/>
              </a:path>
            </a:pathLst>
          </a:custGeom>
          <a:solidFill>
            <a:srgbClr val="36455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865" name="Group 865"/>
          <p:cNvGrpSpPr/>
          <p:nvPr/>
        </p:nvGrpSpPr>
        <p:grpSpPr>
          <a:xfrm>
            <a:off x="9099129" y="7683564"/>
            <a:ext cx="430757" cy="430757"/>
            <a:chOff x="0" y="0"/>
            <a:chExt cx="430756" cy="430756"/>
          </a:xfrm>
        </p:grpSpPr>
        <p:sp>
          <p:nvSpPr>
            <p:cNvPr id="861" name="Shape 861"/>
            <p:cNvSpPr/>
            <p:nvPr/>
          </p:nvSpPr>
          <p:spPr>
            <a:xfrm>
              <a:off x="-1" y="-1"/>
              <a:ext cx="430758" cy="43075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63500" rotWithShape="0">
                <a:srgbClr val="000000">
                  <a:alpha val="24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864" name="Group 864"/>
            <p:cNvGrpSpPr/>
            <p:nvPr/>
          </p:nvGrpSpPr>
          <p:grpSpPr>
            <a:xfrm>
              <a:off x="128165" y="127530"/>
              <a:ext cx="175698" cy="175698"/>
              <a:chOff x="0" y="0"/>
              <a:chExt cx="175697" cy="175697"/>
            </a:xfrm>
          </p:grpSpPr>
          <p:sp>
            <p:nvSpPr>
              <p:cNvPr id="862" name="Shape 862"/>
              <p:cNvSpPr/>
              <p:nvPr/>
            </p:nvSpPr>
            <p:spPr>
              <a:xfrm flipH="1">
                <a:off x="87213" y="0"/>
                <a:ext cx="1" cy="175698"/>
              </a:xfrm>
              <a:prstGeom prst="line">
                <a:avLst/>
              </a:prstGeom>
              <a:noFill/>
              <a:ln w="19050" cap="flat">
                <a:solidFill>
                  <a:srgbClr val="364557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3" name="Shape 863"/>
              <p:cNvSpPr/>
              <p:nvPr/>
            </p:nvSpPr>
            <p:spPr>
              <a:xfrm flipH="1" flipV="1">
                <a:off x="0" y="87213"/>
                <a:ext cx="175698" cy="1"/>
              </a:xfrm>
              <a:prstGeom prst="line">
                <a:avLst/>
              </a:prstGeom>
              <a:noFill/>
              <a:ln w="19050" cap="flat">
                <a:solidFill>
                  <a:srgbClr val="364557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873" name="Group 873"/>
          <p:cNvGrpSpPr/>
          <p:nvPr/>
        </p:nvGrpSpPr>
        <p:grpSpPr>
          <a:xfrm>
            <a:off x="11316751" y="7313849"/>
            <a:ext cx="610251" cy="610251"/>
            <a:chOff x="0" y="0"/>
            <a:chExt cx="610250" cy="610250"/>
          </a:xfrm>
        </p:grpSpPr>
        <p:sp>
          <p:nvSpPr>
            <p:cNvPr id="866" name="Shape 866"/>
            <p:cNvSpPr/>
            <p:nvPr/>
          </p:nvSpPr>
          <p:spPr>
            <a:xfrm>
              <a:off x="0" y="0"/>
              <a:ext cx="610251" cy="610251"/>
            </a:xfrm>
            <a:prstGeom prst="ellipse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>
              <a:outerShdw blurRad="63500" rotWithShape="0">
                <a:srgbClr val="000000">
                  <a:alpha val="24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40600" y="214664"/>
              <a:ext cx="192533" cy="1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140600" y="281309"/>
              <a:ext cx="192533" cy="1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140600" y="347955"/>
              <a:ext cx="125311" cy="1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872" name="Group 872"/>
            <p:cNvGrpSpPr/>
            <p:nvPr/>
          </p:nvGrpSpPr>
          <p:grpSpPr>
            <a:xfrm>
              <a:off x="294413" y="258725"/>
              <a:ext cx="167256" cy="167256"/>
              <a:chOff x="0" y="0"/>
              <a:chExt cx="167255" cy="167255"/>
            </a:xfrm>
          </p:grpSpPr>
          <p:sp>
            <p:nvSpPr>
              <p:cNvPr id="870" name="Shape 870"/>
              <p:cNvSpPr/>
              <p:nvPr/>
            </p:nvSpPr>
            <p:spPr>
              <a:xfrm flipH="1">
                <a:off x="82992" y="0"/>
                <a:ext cx="1" cy="167256"/>
              </a:xfrm>
              <a:prstGeom prst="line">
                <a:avLst/>
              </a:prstGeom>
              <a:noFill/>
              <a:ln w="1905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1" name="Shape 871"/>
              <p:cNvSpPr/>
              <p:nvPr/>
            </p:nvSpPr>
            <p:spPr>
              <a:xfrm flipH="1" flipV="1">
                <a:off x="0" y="82992"/>
                <a:ext cx="167256" cy="1"/>
              </a:xfrm>
              <a:prstGeom prst="line">
                <a:avLst/>
              </a:prstGeom>
              <a:noFill/>
              <a:ln w="1905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878" name="Group 878"/>
          <p:cNvGrpSpPr/>
          <p:nvPr/>
        </p:nvGrpSpPr>
        <p:grpSpPr>
          <a:xfrm>
            <a:off x="10502899" y="7360005"/>
            <a:ext cx="451092" cy="451091"/>
            <a:chOff x="0" y="0"/>
            <a:chExt cx="451090" cy="451090"/>
          </a:xfrm>
        </p:grpSpPr>
        <p:sp>
          <p:nvSpPr>
            <p:cNvPr id="874" name="Shape 874"/>
            <p:cNvSpPr/>
            <p:nvPr/>
          </p:nvSpPr>
          <p:spPr>
            <a:xfrm>
              <a:off x="-1" y="-1"/>
              <a:ext cx="451092" cy="45109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63500" rotWithShape="0">
                <a:srgbClr val="000000">
                  <a:alpha val="23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877" name="Group 877"/>
            <p:cNvGrpSpPr/>
            <p:nvPr/>
          </p:nvGrpSpPr>
          <p:grpSpPr>
            <a:xfrm>
              <a:off x="152644" y="194466"/>
              <a:ext cx="145800" cy="77395"/>
              <a:chOff x="0" y="0"/>
              <a:chExt cx="145798" cy="77393"/>
            </a:xfrm>
          </p:grpSpPr>
          <p:sp>
            <p:nvSpPr>
              <p:cNvPr id="875" name="Shape 875"/>
              <p:cNvSpPr/>
              <p:nvPr/>
            </p:nvSpPr>
            <p:spPr>
              <a:xfrm>
                <a:off x="0" y="0"/>
                <a:ext cx="77394" cy="77394"/>
              </a:xfrm>
              <a:prstGeom prst="line">
                <a:avLst/>
              </a:prstGeom>
              <a:noFill/>
              <a:ln w="25400" cap="flat">
                <a:solidFill>
                  <a:srgbClr val="364557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6" name="Shape 876"/>
              <p:cNvSpPr/>
              <p:nvPr/>
            </p:nvSpPr>
            <p:spPr>
              <a:xfrm flipH="1">
                <a:off x="68405" y="0"/>
                <a:ext cx="77394" cy="77394"/>
              </a:xfrm>
              <a:prstGeom prst="line">
                <a:avLst/>
              </a:prstGeom>
              <a:noFill/>
              <a:ln w="25400" cap="flat">
                <a:solidFill>
                  <a:srgbClr val="364557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879" name="Shape 879"/>
          <p:cNvSpPr/>
          <p:nvPr/>
        </p:nvSpPr>
        <p:spPr>
          <a:xfrm>
            <a:off x="1689100" y="1934609"/>
            <a:ext cx="8813800" cy="3755786"/>
          </a:xfrm>
          <a:prstGeom prst="roundRect">
            <a:avLst>
              <a:gd name="adj" fmla="val 2248"/>
            </a:avLst>
          </a:prstGeom>
          <a:solidFill>
            <a:srgbClr val="FFFFFF"/>
          </a:solidFill>
          <a:ln w="12700">
            <a:miter lim="400000"/>
          </a:ln>
          <a:effectLst>
            <a:outerShdw blurRad="520700" rotWithShape="0">
              <a:srgbClr val="000000">
                <a:alpha val="21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80" name="Shape 880"/>
          <p:cNvSpPr/>
          <p:nvPr/>
        </p:nvSpPr>
        <p:spPr>
          <a:xfrm>
            <a:off x="2177476" y="2174924"/>
            <a:ext cx="2136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="1">
                <a:solidFill>
                  <a:srgbClr val="364557"/>
                </a:solidFill>
              </a:defRPr>
            </a:lvl1pPr>
          </a:lstStyle>
          <a:p>
            <a:r>
              <a:t>讲个笑话</a:t>
            </a:r>
          </a:p>
        </p:txBody>
      </p:sp>
      <p:sp>
        <p:nvSpPr>
          <p:cNvPr id="881" name="Shape 881"/>
          <p:cNvSpPr/>
          <p:nvPr/>
        </p:nvSpPr>
        <p:spPr>
          <a:xfrm>
            <a:off x="9314508" y="-1943100"/>
            <a:ext cx="436041" cy="571500"/>
          </a:xfrm>
          <a:prstGeom prst="rect">
            <a:avLst/>
          </a:prstGeom>
          <a:solidFill>
            <a:srgbClr val="0071B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82" name="Shape 882"/>
          <p:cNvSpPr/>
          <p:nvPr/>
        </p:nvSpPr>
        <p:spPr>
          <a:xfrm>
            <a:off x="10019231" y="-1943100"/>
            <a:ext cx="436041" cy="571500"/>
          </a:xfrm>
          <a:prstGeom prst="rect">
            <a:avLst/>
          </a:prstGeom>
          <a:solidFill>
            <a:srgbClr val="00508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83" name="Shape 883"/>
          <p:cNvSpPr/>
          <p:nvPr/>
        </p:nvSpPr>
        <p:spPr>
          <a:xfrm>
            <a:off x="9314508" y="-1060972"/>
            <a:ext cx="436041" cy="571501"/>
          </a:xfrm>
          <a:prstGeom prst="rect">
            <a:avLst/>
          </a:prstGeom>
          <a:solidFill>
            <a:srgbClr val="10243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84" name="Shape 884"/>
          <p:cNvSpPr/>
          <p:nvPr/>
        </p:nvSpPr>
        <p:spPr>
          <a:xfrm>
            <a:off x="8663089" y="-1060972"/>
            <a:ext cx="436041" cy="571501"/>
          </a:xfrm>
          <a:prstGeom prst="rect">
            <a:avLst/>
          </a:prstGeom>
          <a:solidFill>
            <a:srgbClr val="36455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90" name="Group 890"/>
          <p:cNvGrpSpPr/>
          <p:nvPr/>
        </p:nvGrpSpPr>
        <p:grpSpPr>
          <a:xfrm>
            <a:off x="10044933" y="8861206"/>
            <a:ext cx="611106" cy="484949"/>
            <a:chOff x="0" y="0"/>
            <a:chExt cx="611104" cy="484947"/>
          </a:xfrm>
        </p:grpSpPr>
        <p:grpSp>
          <p:nvGrpSpPr>
            <p:cNvPr id="888" name="Group 888"/>
            <p:cNvGrpSpPr/>
            <p:nvPr/>
          </p:nvGrpSpPr>
          <p:grpSpPr>
            <a:xfrm>
              <a:off x="539104" y="61825"/>
              <a:ext cx="72001" cy="357845"/>
              <a:chOff x="0" y="0"/>
              <a:chExt cx="72000" cy="357844"/>
            </a:xfrm>
          </p:grpSpPr>
          <p:sp>
            <p:nvSpPr>
              <p:cNvPr id="885" name="Shape 885"/>
              <p:cNvSpPr/>
              <p:nvPr/>
            </p:nvSpPr>
            <p:spPr>
              <a:xfrm>
                <a:off x="-1" y="-1"/>
                <a:ext cx="72002" cy="72001"/>
              </a:xfrm>
              <a:prstGeom prst="ellipse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86" name="Shape 886"/>
              <p:cNvSpPr/>
              <p:nvPr/>
            </p:nvSpPr>
            <p:spPr>
              <a:xfrm>
                <a:off x="-1" y="142921"/>
                <a:ext cx="72002" cy="72001"/>
              </a:xfrm>
              <a:prstGeom prst="ellipse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87" name="Shape 887"/>
              <p:cNvSpPr/>
              <p:nvPr/>
            </p:nvSpPr>
            <p:spPr>
              <a:xfrm>
                <a:off x="-1" y="285844"/>
                <a:ext cx="72002" cy="72001"/>
              </a:xfrm>
              <a:prstGeom prst="ellipse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889" name="Shape 889"/>
            <p:cNvSpPr/>
            <p:nvPr/>
          </p:nvSpPr>
          <p:spPr>
            <a:xfrm rot="2254636">
              <a:off x="81943" y="55500"/>
              <a:ext cx="309239" cy="373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00" y="12662"/>
                  </a:moveTo>
                  <a:cubicBezTo>
                    <a:pt x="20700" y="17131"/>
                    <a:pt x="16200" y="20855"/>
                    <a:pt x="10800" y="20855"/>
                  </a:cubicBezTo>
                  <a:cubicBezTo>
                    <a:pt x="5287" y="20855"/>
                    <a:pt x="900" y="17131"/>
                    <a:pt x="900" y="12662"/>
                  </a:cubicBezTo>
                  <a:cubicBezTo>
                    <a:pt x="900" y="8100"/>
                    <a:pt x="5287" y="4469"/>
                    <a:pt x="10688" y="4469"/>
                  </a:cubicBezTo>
                  <a:cubicBezTo>
                    <a:pt x="10688" y="8193"/>
                    <a:pt x="10688" y="8193"/>
                    <a:pt x="10688" y="8193"/>
                  </a:cubicBezTo>
                  <a:cubicBezTo>
                    <a:pt x="19237" y="4097"/>
                    <a:pt x="19237" y="4097"/>
                    <a:pt x="19237" y="4097"/>
                  </a:cubicBezTo>
                  <a:cubicBezTo>
                    <a:pt x="10688" y="0"/>
                    <a:pt x="10688" y="0"/>
                    <a:pt x="10688" y="0"/>
                  </a:cubicBezTo>
                  <a:cubicBezTo>
                    <a:pt x="10688" y="3724"/>
                    <a:pt x="10688" y="3724"/>
                    <a:pt x="10688" y="3724"/>
                  </a:cubicBezTo>
                  <a:cubicBezTo>
                    <a:pt x="4725" y="3724"/>
                    <a:pt x="0" y="7728"/>
                    <a:pt x="0" y="12662"/>
                  </a:cubicBezTo>
                  <a:cubicBezTo>
                    <a:pt x="0" y="17597"/>
                    <a:pt x="4838" y="21600"/>
                    <a:pt x="10800" y="21600"/>
                  </a:cubicBezTo>
                  <a:cubicBezTo>
                    <a:pt x="16762" y="21600"/>
                    <a:pt x="21600" y="17597"/>
                    <a:pt x="21600" y="12662"/>
                  </a:cubicBezTo>
                  <a:lnTo>
                    <a:pt x="20700" y="12662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897" name="Group 897"/>
          <p:cNvGrpSpPr/>
          <p:nvPr/>
        </p:nvGrpSpPr>
        <p:grpSpPr>
          <a:xfrm>
            <a:off x="6805700" y="7252913"/>
            <a:ext cx="764373" cy="275601"/>
            <a:chOff x="0" y="0"/>
            <a:chExt cx="764372" cy="275599"/>
          </a:xfrm>
        </p:grpSpPr>
        <p:sp>
          <p:nvSpPr>
            <p:cNvPr id="891" name="Shape 891"/>
            <p:cNvSpPr/>
            <p:nvPr/>
          </p:nvSpPr>
          <p:spPr>
            <a:xfrm>
              <a:off x="47615" y="0"/>
              <a:ext cx="524025" cy="275600"/>
            </a:xfrm>
            <a:prstGeom prst="rect">
              <a:avLst/>
            </a:prstGeom>
            <a:solidFill>
              <a:srgbClr val="364557">
                <a:alpha val="8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-1" y="10842"/>
              <a:ext cx="720420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000">
                  <a:solidFill>
                    <a:srgbClr val="F2F2F2"/>
                  </a:solidFill>
                </a:defRPr>
              </a:lvl1pPr>
            </a:lstStyle>
            <a:p>
              <a:r>
                <a:t>Sending</a:t>
              </a:r>
            </a:p>
          </p:txBody>
        </p:sp>
        <p:sp>
          <p:nvSpPr>
            <p:cNvPr id="893" name="Shape 893"/>
            <p:cNvSpPr/>
            <p:nvPr/>
          </p:nvSpPr>
          <p:spPr>
            <a:xfrm>
              <a:off x="571640" y="1"/>
              <a:ext cx="192733" cy="275599"/>
            </a:xfrm>
            <a:prstGeom prst="rect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896" name="Group 896"/>
            <p:cNvGrpSpPr/>
            <p:nvPr/>
          </p:nvGrpSpPr>
          <p:grpSpPr>
            <a:xfrm>
              <a:off x="625443" y="58060"/>
              <a:ext cx="84658" cy="159478"/>
              <a:chOff x="0" y="0"/>
              <a:chExt cx="84656" cy="159477"/>
            </a:xfrm>
          </p:grpSpPr>
          <p:sp>
            <p:nvSpPr>
              <p:cNvPr id="894" name="Shape 894"/>
              <p:cNvSpPr/>
              <p:nvPr/>
            </p:nvSpPr>
            <p:spPr>
              <a:xfrm flipV="1">
                <a:off x="0" y="74822"/>
                <a:ext cx="84657" cy="84656"/>
              </a:xfrm>
              <a:prstGeom prst="line">
                <a:avLst/>
              </a:prstGeom>
              <a:noFill/>
              <a:ln w="952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5" name="Shape 895"/>
              <p:cNvSpPr/>
              <p:nvPr/>
            </p:nvSpPr>
            <p:spPr>
              <a:xfrm>
                <a:off x="0" y="-1"/>
                <a:ext cx="84657" cy="84657"/>
              </a:xfrm>
              <a:prstGeom prst="line">
                <a:avLst/>
              </a:prstGeom>
              <a:noFill/>
              <a:ln w="952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898" name="Shape 898"/>
          <p:cNvSpPr/>
          <p:nvPr/>
        </p:nvSpPr>
        <p:spPr>
          <a:xfrm>
            <a:off x="12890679" y="7443328"/>
            <a:ext cx="451091" cy="45109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63500" rotWithShape="0">
              <a:srgbClr val="000000">
                <a:alpha val="23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01" name="Group 901"/>
          <p:cNvGrpSpPr/>
          <p:nvPr/>
        </p:nvGrpSpPr>
        <p:grpSpPr>
          <a:xfrm>
            <a:off x="13043324" y="7637795"/>
            <a:ext cx="145799" cy="77395"/>
            <a:chOff x="0" y="0"/>
            <a:chExt cx="145798" cy="77393"/>
          </a:xfrm>
        </p:grpSpPr>
        <p:sp>
          <p:nvSpPr>
            <p:cNvPr id="899" name="Shape 899"/>
            <p:cNvSpPr/>
            <p:nvPr/>
          </p:nvSpPr>
          <p:spPr>
            <a:xfrm>
              <a:off x="-1" y="0"/>
              <a:ext cx="77395" cy="77394"/>
            </a:xfrm>
            <a:prstGeom prst="line">
              <a:avLst/>
            </a:prstGeom>
            <a:noFill/>
            <a:ln w="25400" cap="flat">
              <a:solidFill>
                <a:srgbClr val="36455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 flipH="1">
              <a:off x="68405" y="0"/>
              <a:ext cx="77394" cy="77394"/>
            </a:xfrm>
            <a:prstGeom prst="line">
              <a:avLst/>
            </a:prstGeom>
            <a:noFill/>
            <a:ln w="25400" cap="flat">
              <a:solidFill>
                <a:srgbClr val="36455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902" name="Shape 902"/>
          <p:cNvSpPr/>
          <p:nvPr/>
        </p:nvSpPr>
        <p:spPr>
          <a:xfrm>
            <a:off x="2088767" y="3309825"/>
            <a:ext cx="8014466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457200">
              <a:lnSpc>
                <a:spcPct val="150000"/>
              </a:lnSpc>
              <a:defRPr sz="2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    有一个醉汉半夜在路灯下徘徊，路过的人奇怪地问他：“你在路灯下找什么？”醉汉回答：“我在找我的KEY”,路人更奇怪了：“找钥匙为什么在路灯下?”,醉汉说：“因为这里最亮！”。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Shape 906"/>
          <p:cNvSpPr/>
          <p:nvPr/>
        </p:nvSpPr>
        <p:spPr>
          <a:xfrm>
            <a:off x="4650108" y="2366439"/>
            <a:ext cx="3374517" cy="1270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7" name="Shape 907"/>
          <p:cNvSpPr/>
          <p:nvPr/>
        </p:nvSpPr>
        <p:spPr>
          <a:xfrm>
            <a:off x="2957829" y="2042080"/>
            <a:ext cx="6276341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500" spc="600">
                <a:solidFill>
                  <a:srgbClr val="FFFFFF"/>
                </a:solidFill>
                <a:effectLst>
                  <a:outerShdw blurRad="63500" dist="25400" dir="24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饿了么大前端</a:t>
            </a:r>
          </a:p>
        </p:txBody>
      </p:sp>
      <p:sp>
        <p:nvSpPr>
          <p:cNvPr id="908" name="Shape 908"/>
          <p:cNvSpPr/>
          <p:nvPr/>
        </p:nvSpPr>
        <p:spPr>
          <a:xfrm>
            <a:off x="9839811" y="-597000"/>
            <a:ext cx="3374517" cy="1270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09" name="Shape 909"/>
          <p:cNvSpPr/>
          <p:nvPr/>
        </p:nvSpPr>
        <p:spPr>
          <a:xfrm>
            <a:off x="-1807534" y="-744434"/>
            <a:ext cx="3374517" cy="1270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4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/>
          <p:nvPr/>
        </p:nvSpPr>
        <p:spPr>
          <a:xfrm>
            <a:off x="1518217" y="-1975338"/>
            <a:ext cx="654081" cy="1004764"/>
          </a:xfrm>
          <a:prstGeom prst="rect">
            <a:avLst/>
          </a:prstGeom>
          <a:solidFill>
            <a:srgbClr val="D1155A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914" name="Shape 914"/>
          <p:cNvSpPr/>
          <p:nvPr/>
        </p:nvSpPr>
        <p:spPr>
          <a:xfrm>
            <a:off x="2362949" y="1894788"/>
            <a:ext cx="7466102" cy="208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0" spc="1260">
                <a:solidFill>
                  <a:srgbClr val="FFFFFF"/>
                </a:solidFill>
                <a:effectLst>
                  <a:outerShdw blurRad="63500" dist="25400" dir="2400000" rotWithShape="0">
                    <a:srgbClr val="000000"/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t>THANKS</a:t>
            </a:r>
          </a:p>
        </p:txBody>
      </p:sp>
      <p:sp>
        <p:nvSpPr>
          <p:cNvPr id="915" name="Shape 915"/>
          <p:cNvSpPr/>
          <p:nvPr/>
        </p:nvSpPr>
        <p:spPr>
          <a:xfrm>
            <a:off x="3097867" y="4765021"/>
            <a:ext cx="5996267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200">
                <a:solidFill>
                  <a:srgbClr val="FFFFFF"/>
                </a:solidFill>
                <a:latin typeface="ITF Devanagari"/>
                <a:ea typeface="ITF Devanagari"/>
                <a:cs typeface="ITF Devanagari"/>
                <a:sym typeface="ITF Devanagari"/>
              </a:defRPr>
            </a:pPr>
            <a:r>
              <a:t>微博: Lellansin         Github: Lellansin</a:t>
            </a:r>
          </a:p>
          <a:p>
            <a:pPr>
              <a:defRPr sz="2200">
                <a:solidFill>
                  <a:srgbClr val="FFFFFF"/>
                </a:solidFill>
                <a:latin typeface="ITF Devanagari"/>
                <a:ea typeface="ITF Devanagari"/>
                <a:cs typeface="ITF Devanagari"/>
                <a:sym typeface="ITF Devanagari"/>
              </a:defRPr>
            </a:pPr>
            <a:r>
              <a:t>博客: </a:t>
            </a:r>
            <a:r>
              <a:rPr u="sng">
                <a:uFill>
                  <a:solidFill>
                    <a:srgbClr val="0563C1"/>
                  </a:solidFill>
                </a:uFill>
                <a:hlinkClick r:id="rId2"/>
              </a:rPr>
              <a:t>lellansin.com</a:t>
            </a:r>
            <a:r>
              <a:t>  邮箱: </a:t>
            </a:r>
            <a:r>
              <a:rPr u="sng">
                <a:uFill>
                  <a:solidFill>
                    <a:srgbClr val="0563C1"/>
                  </a:solidFill>
                </a:uFill>
                <a:hlinkClick r:id="rId3"/>
              </a:rPr>
              <a:t>dingheng.huang@ele.me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asted-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8600" y="0"/>
            <a:ext cx="1028198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Shape 264"/>
          <p:cNvSpPr/>
          <p:nvPr/>
        </p:nvSpPr>
        <p:spPr>
          <a:xfrm>
            <a:off x="3654266" y="-600501"/>
            <a:ext cx="357971" cy="395786"/>
          </a:xfrm>
          <a:prstGeom prst="rect">
            <a:avLst/>
          </a:prstGeom>
          <a:solidFill>
            <a:srgbClr val="D5125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5" name="Shape 265"/>
          <p:cNvSpPr/>
          <p:nvPr/>
        </p:nvSpPr>
        <p:spPr>
          <a:xfrm>
            <a:off x="4012236" y="-600501"/>
            <a:ext cx="357971" cy="395786"/>
          </a:xfrm>
          <a:prstGeom prst="rect">
            <a:avLst/>
          </a:prstGeom>
          <a:solidFill>
            <a:srgbClr val="0A6BB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98" name="Group 498"/>
          <p:cNvGrpSpPr/>
          <p:nvPr/>
        </p:nvGrpSpPr>
        <p:grpSpPr>
          <a:xfrm>
            <a:off x="-8699287" y="923161"/>
            <a:ext cx="6069069" cy="5844593"/>
            <a:chOff x="0" y="0"/>
            <a:chExt cx="6069067" cy="5844591"/>
          </a:xfrm>
        </p:grpSpPr>
        <p:sp>
          <p:nvSpPr>
            <p:cNvPr id="266" name="Shape 266"/>
            <p:cNvSpPr/>
            <p:nvPr/>
          </p:nvSpPr>
          <p:spPr>
            <a:xfrm>
              <a:off x="1689029" y="175469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209729" y="141179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590729" y="182669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518729" y="2160517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932246" y="176171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3313246" y="217661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056208" y="156803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437208" y="198293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365208" y="231675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64535" y="232301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896429" y="214015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1743029" y="136923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05623" y="233266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79441" y="269166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07441" y="3025481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628141" y="268258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3009141" y="309748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1753247" y="318797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620854" y="188005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1109036" y="235085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29853" y="2628777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1557736" y="234177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831554" y="2700777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575660" y="279127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642326" y="81227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916144" y="117127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844144" y="1505091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3364844" y="116219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3745844" y="157709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597131" y="172348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3615245" y="249593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4135945" y="215303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4516945" y="256793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4444946" y="290175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82425" y="230927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3363424" y="272417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291425" y="3057989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4090752" y="306424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822646" y="288139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669246" y="211047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3831840" y="307389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3035253" y="309209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3483953" y="308301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4568543" y="155350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4523349" y="246472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788429" y="3374039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230958" y="285986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611958" y="327476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958" y="3608582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1077437" y="301610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1458437" y="343100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1386437" y="3764822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185764" y="377107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1917658" y="358822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1764258" y="281730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1926851" y="378072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1130265" y="379892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1578965" y="378984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663555" y="226033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618361" y="317155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252246" y="375014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772946" y="340724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4153946" y="382213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4081946" y="4155959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769678" y="344323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000424" y="397838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928425" y="431219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727751" y="431845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459646" y="413559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6246" y="336467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468840" y="432810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672252" y="434630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20953" y="433722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4205542" y="280771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4160349" y="371893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619239" y="412101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1921238" y="444033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441938" y="409743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822938" y="451232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750938" y="4846149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669417" y="466857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1597417" y="500238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396744" y="500864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128638" y="482578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1975237" y="405486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137832" y="501829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1789945" y="502741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829341" y="440912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078938" y="535163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1612238" y="530907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511535" y="475211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466341" y="566332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157503" y="339985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5593308" y="320412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4439787" y="3360361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5239113" y="336661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4971008" y="318376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4980202" y="337626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4183615" y="339446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4632314" y="338538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4400608" y="4052511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4921308" y="370961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5302308" y="412451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5230308" y="4458329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4148787" y="428075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4876113" y="462082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4608008" y="443797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4454607" y="366705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4617202" y="463047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4269314" y="463959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5353904" y="311008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308711" y="402130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861332" y="453285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4297136" y="433712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143616" y="4493361"/>
              <a:ext cx="108001" cy="108000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942943" y="4499617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674836" y="431676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684030" y="450926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887444" y="452746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36144" y="451838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104437" y="5185511"/>
              <a:ext cx="108001" cy="108000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625137" y="484261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4006137" y="525751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934136" y="5591330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852615" y="541375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579943" y="5753827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311836" y="557097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3158437" y="480005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3321031" y="576347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73144" y="577259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4057734" y="424308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12539" y="515430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525262" y="127182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5961067" y="107609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807546" y="123233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5606873" y="123859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5338767" y="105573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5347961" y="124823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551374" y="126643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5000074" y="125735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768367" y="192448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5289067" y="158158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5670067" y="199648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5598067" y="2330302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4516546" y="215272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5243872" y="249279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4975767" y="230994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4822367" y="153902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4984961" y="250244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4637073" y="251156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5721663" y="98205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5676470" y="189327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708313" y="64506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5144118" y="44932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990598" y="60556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4789925" y="61182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4521818" y="42896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4531012" y="62147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3734425" y="63967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4183126" y="63058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3951419" y="1297718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4472119" y="95481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4853119" y="136971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4781119" y="1703537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3699598" y="152595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4426925" y="186603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4158819" y="168317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4005419" y="91225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4168013" y="187568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3820126" y="1884798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4904716" y="35529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4859521" y="1266509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19232" y="349707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555037" y="330134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401516" y="345758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200843" y="346384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932737" y="328098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941931" y="347348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45344" y="349168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594044" y="348260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362337" y="414973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883037" y="3806833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264037" y="422173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192037" y="4555552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10516" y="437797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837843" y="471804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569737" y="453519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416337" y="376427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578931" y="472769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231044" y="473681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315634" y="320730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270440" y="411852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8716" y="109551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444521" y="899786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91000" y="1056026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090327" y="1062283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822221" y="87942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831415" y="1071932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34828" y="1090128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483528" y="108104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251821" y="1748177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772521" y="140527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153521" y="182017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081521" y="2153996"/>
              <a:ext cx="108000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0" y="197641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727327" y="2316492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459221" y="2133637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305821" y="136271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468415" y="232614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20528" y="2335256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205118" y="80575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159924" y="1716967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646601" y="28976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3082406" y="94034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1928884" y="250274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728212" y="256531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460106" y="7367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469300" y="266180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672713" y="284376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121413" y="275295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1889705" y="942424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410405" y="59952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791406" y="101442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719406" y="1348243"/>
              <a:ext cx="108001" cy="108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637885" y="1170664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365212" y="1510740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97106" y="132788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1943705" y="55696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06300" y="1520389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1758413" y="1529504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843003" y="-1"/>
              <a:ext cx="72001" cy="72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7809" y="911215"/>
              <a:ext cx="36001" cy="36001"/>
            </a:xfrm>
            <a:prstGeom prst="ellipse">
              <a:avLst/>
            </a:prstGeom>
            <a:solidFill>
              <a:srgbClr val="0A6BB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11" name="Group 511"/>
          <p:cNvGrpSpPr/>
          <p:nvPr/>
        </p:nvGrpSpPr>
        <p:grpSpPr>
          <a:xfrm>
            <a:off x="-7710" y="-678463"/>
            <a:ext cx="6588094" cy="7534268"/>
            <a:chOff x="0" y="0"/>
            <a:chExt cx="6588093" cy="7534267"/>
          </a:xfrm>
        </p:grpSpPr>
        <p:sp>
          <p:nvSpPr>
            <p:cNvPr id="499" name="Shape 499"/>
            <p:cNvSpPr/>
            <p:nvPr/>
          </p:nvSpPr>
          <p:spPr>
            <a:xfrm>
              <a:off x="0" y="676267"/>
              <a:ext cx="6588094" cy="6858001"/>
            </a:xfrm>
            <a:prstGeom prst="rect">
              <a:avLst/>
            </a:prstGeom>
            <a:gradFill flip="none" rotWithShape="1">
              <a:gsLst>
                <a:gs pos="0">
                  <a:srgbClr val="364557"/>
                </a:gs>
                <a:gs pos="100000">
                  <a:srgbClr val="102437"/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460510" y="1749689"/>
              <a:ext cx="330454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内部遇到的问题</a:t>
              </a:r>
            </a:p>
          </p:txBody>
        </p:sp>
        <p:sp>
          <p:nvSpPr>
            <p:cNvPr id="501" name="Shape 501"/>
            <p:cNvSpPr/>
            <p:nvPr/>
          </p:nvSpPr>
          <p:spPr>
            <a:xfrm>
              <a:off x="2351960" y="0"/>
              <a:ext cx="436041" cy="571500"/>
            </a:xfrm>
            <a:prstGeom prst="rect">
              <a:avLst/>
            </a:prstGeom>
            <a:solidFill>
              <a:srgbClr val="10243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1700543" y="0"/>
              <a:ext cx="436041" cy="571500"/>
            </a:xfrm>
            <a:prstGeom prst="rect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519399" y="3150472"/>
              <a:ext cx="937998" cy="484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非实时</a:t>
              </a:r>
            </a:p>
          </p:txBody>
        </p:sp>
        <p:sp>
          <p:nvSpPr>
            <p:cNvPr id="504" name="Shape 504"/>
            <p:cNvSpPr/>
            <p:nvPr/>
          </p:nvSpPr>
          <p:spPr>
            <a:xfrm>
              <a:off x="510999" y="3680188"/>
              <a:ext cx="2630649" cy="6560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25000"/>
                </a:lnSpc>
                <a:defRPr sz="1300">
                  <a:solidFill>
                    <a:srgbClr val="FFFFFF">
                      <a:alpha val="56000"/>
                    </a:srgbClr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公司的数据部门给数据慢，不及时，拿到数据有时要一周左右。</a:t>
              </a:r>
            </a:p>
          </p:txBody>
        </p:sp>
        <p:sp>
          <p:nvSpPr>
            <p:cNvPr id="505" name="Shape 505"/>
            <p:cNvSpPr/>
            <p:nvPr/>
          </p:nvSpPr>
          <p:spPr>
            <a:xfrm>
              <a:off x="3586142" y="3150472"/>
              <a:ext cx="937999" cy="484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定制差</a:t>
              </a:r>
            </a:p>
          </p:txBody>
        </p:sp>
        <p:sp>
          <p:nvSpPr>
            <p:cNvPr id="506" name="Shape 506"/>
            <p:cNvSpPr/>
            <p:nvPr/>
          </p:nvSpPr>
          <p:spPr>
            <a:xfrm>
              <a:off x="3347379" y="3146921"/>
              <a:ext cx="1" cy="1433810"/>
            </a:xfrm>
            <a:prstGeom prst="line">
              <a:avLst/>
            </a:prstGeom>
            <a:noFill/>
            <a:ln w="3175" cap="flat">
              <a:solidFill>
                <a:srgbClr val="D0CEC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553742" y="4586564"/>
              <a:ext cx="5435257" cy="1"/>
            </a:xfrm>
            <a:prstGeom prst="line">
              <a:avLst/>
            </a:prstGeom>
            <a:noFill/>
            <a:ln w="3175" cap="flat">
              <a:solidFill>
                <a:srgbClr val="D0CEC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3553110" y="3680188"/>
              <a:ext cx="2523984" cy="6560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25000"/>
                </a:lnSpc>
                <a:defRPr sz="1300">
                  <a:solidFill>
                    <a:srgbClr val="FFFFFF">
                      <a:alpha val="56000"/>
                    </a:srgbClr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不能根据自己需求定制，只有错误收集，没有性能数据。</a:t>
              </a:r>
            </a:p>
          </p:txBody>
        </p:sp>
        <p:sp>
          <p:nvSpPr>
            <p:cNvPr id="509" name="Shape 509"/>
            <p:cNvSpPr/>
            <p:nvPr/>
          </p:nvSpPr>
          <p:spPr>
            <a:xfrm>
              <a:off x="546906" y="4707528"/>
              <a:ext cx="1763216" cy="484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没有报警机制</a:t>
              </a:r>
            </a:p>
          </p:txBody>
        </p:sp>
        <p:sp>
          <p:nvSpPr>
            <p:cNvPr id="510" name="Shape 510"/>
            <p:cNvSpPr/>
            <p:nvPr/>
          </p:nvSpPr>
          <p:spPr>
            <a:xfrm>
              <a:off x="538000" y="5240479"/>
              <a:ext cx="5342046" cy="6560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25000"/>
                </a:lnSpc>
                <a:defRPr sz="1300">
                  <a:solidFill>
                    <a:srgbClr val="FFFFFF">
                      <a:alpha val="56000"/>
                    </a:srgbClr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线上的错误只能通过用户反馈给客服部门，然后事后针对性解决，周期太长效率低下。</a:t>
              </a:r>
            </a:p>
          </p:txBody>
        </p:sp>
      </p:grpSp>
      <p:sp>
        <p:nvSpPr>
          <p:cNvPr id="512" name="Shape 512"/>
          <p:cNvSpPr/>
          <p:nvPr/>
        </p:nvSpPr>
        <p:spPr>
          <a:xfrm>
            <a:off x="6567833" y="-16389"/>
            <a:ext cx="6069068" cy="6890778"/>
          </a:xfrm>
          <a:prstGeom prst="rect">
            <a:avLst/>
          </a:prstGeom>
          <a:solidFill>
            <a:srgbClr val="717276">
              <a:alpha val="43065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/>
        </p:nvSpPr>
        <p:spPr>
          <a:xfrm>
            <a:off x="3892549" y="1101231"/>
            <a:ext cx="4406901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400" spc="439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我们希望的监控</a:t>
            </a:r>
          </a:p>
        </p:txBody>
      </p:sp>
      <p:grpSp>
        <p:nvGrpSpPr>
          <p:cNvPr id="521" name="Group 521"/>
          <p:cNvGrpSpPr/>
          <p:nvPr/>
        </p:nvGrpSpPr>
        <p:grpSpPr>
          <a:xfrm>
            <a:off x="1342800" y="3081340"/>
            <a:ext cx="2232028" cy="2307320"/>
            <a:chOff x="0" y="0"/>
            <a:chExt cx="2232026" cy="2307318"/>
          </a:xfrm>
        </p:grpSpPr>
        <p:sp>
          <p:nvSpPr>
            <p:cNvPr id="517" name="Shape 517"/>
            <p:cNvSpPr/>
            <p:nvPr/>
          </p:nvSpPr>
          <p:spPr>
            <a:xfrm>
              <a:off x="0" y="0"/>
              <a:ext cx="2232027" cy="2307319"/>
            </a:xfrm>
            <a:prstGeom prst="roundRect">
              <a:avLst>
                <a:gd name="adj" fmla="val 186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rotWithShape="0">
                <a:srgbClr val="000000">
                  <a:alpha val="16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740569" y="460199"/>
              <a:ext cx="750889" cy="692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32" y="9413"/>
                  </a:moveTo>
                  <a:lnTo>
                    <a:pt x="18997" y="9413"/>
                  </a:lnTo>
                  <a:lnTo>
                    <a:pt x="18997" y="20659"/>
                  </a:lnTo>
                  <a:lnTo>
                    <a:pt x="16851" y="20659"/>
                  </a:lnTo>
                  <a:lnTo>
                    <a:pt x="16851" y="0"/>
                  </a:lnTo>
                  <a:lnTo>
                    <a:pt x="14248" y="0"/>
                  </a:lnTo>
                  <a:lnTo>
                    <a:pt x="14248" y="20659"/>
                  </a:lnTo>
                  <a:lnTo>
                    <a:pt x="12101" y="20659"/>
                  </a:lnTo>
                  <a:lnTo>
                    <a:pt x="12101" y="6589"/>
                  </a:lnTo>
                  <a:lnTo>
                    <a:pt x="9499" y="6589"/>
                  </a:lnTo>
                  <a:lnTo>
                    <a:pt x="9499" y="20659"/>
                  </a:lnTo>
                  <a:lnTo>
                    <a:pt x="7352" y="20659"/>
                  </a:lnTo>
                  <a:lnTo>
                    <a:pt x="7352" y="15011"/>
                  </a:lnTo>
                  <a:lnTo>
                    <a:pt x="4749" y="15011"/>
                  </a:lnTo>
                  <a:lnTo>
                    <a:pt x="4749" y="20659"/>
                  </a:lnTo>
                  <a:lnTo>
                    <a:pt x="2603" y="20659"/>
                  </a:lnTo>
                  <a:lnTo>
                    <a:pt x="2603" y="12237"/>
                  </a:lnTo>
                  <a:lnTo>
                    <a:pt x="0" y="1223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9413"/>
                  </a:lnTo>
                  <a:lnTo>
                    <a:pt x="20732" y="9413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0" y="1631763"/>
              <a:ext cx="2232027" cy="675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0268"/>
                  </a:lnTo>
                  <a:cubicBezTo>
                    <a:pt x="21600" y="21003"/>
                    <a:pt x="21419" y="21600"/>
                    <a:pt x="21197" y="21600"/>
                  </a:cubicBezTo>
                  <a:lnTo>
                    <a:pt x="403" y="21600"/>
                  </a:lnTo>
                  <a:cubicBezTo>
                    <a:pt x="181" y="21600"/>
                    <a:pt x="0" y="21003"/>
                    <a:pt x="0" y="20268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429" y="1796821"/>
              <a:ext cx="1628141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详细性能数据</a:t>
              </a:r>
            </a:p>
          </p:txBody>
        </p:sp>
      </p:grpSp>
      <p:grpSp>
        <p:nvGrpSpPr>
          <p:cNvPr id="534" name="Group 534"/>
          <p:cNvGrpSpPr/>
          <p:nvPr/>
        </p:nvGrpSpPr>
        <p:grpSpPr>
          <a:xfrm>
            <a:off x="4979986" y="3081340"/>
            <a:ext cx="2232028" cy="2307320"/>
            <a:chOff x="0" y="0"/>
            <a:chExt cx="2232026" cy="2307318"/>
          </a:xfrm>
        </p:grpSpPr>
        <p:sp>
          <p:nvSpPr>
            <p:cNvPr id="522" name="Shape 522"/>
            <p:cNvSpPr/>
            <p:nvPr/>
          </p:nvSpPr>
          <p:spPr>
            <a:xfrm>
              <a:off x="0" y="0"/>
              <a:ext cx="2232027" cy="2307319"/>
            </a:xfrm>
            <a:prstGeom prst="roundRect">
              <a:avLst>
                <a:gd name="adj" fmla="val 186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rotWithShape="0">
                <a:srgbClr val="000000">
                  <a:alpha val="16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0" y="1631763"/>
              <a:ext cx="2232027" cy="675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0268"/>
                  </a:lnTo>
                  <a:cubicBezTo>
                    <a:pt x="21600" y="21003"/>
                    <a:pt x="21419" y="21600"/>
                    <a:pt x="21197" y="21600"/>
                  </a:cubicBezTo>
                  <a:lnTo>
                    <a:pt x="403" y="21600"/>
                  </a:lnTo>
                  <a:cubicBezTo>
                    <a:pt x="181" y="21600"/>
                    <a:pt x="0" y="21003"/>
                    <a:pt x="0" y="20268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532" name="Group 532"/>
            <p:cNvGrpSpPr/>
            <p:nvPr/>
          </p:nvGrpSpPr>
          <p:grpSpPr>
            <a:xfrm>
              <a:off x="755649" y="455519"/>
              <a:ext cx="720726" cy="720726"/>
              <a:chOff x="0" y="0"/>
              <a:chExt cx="720725" cy="720725"/>
            </a:xfrm>
          </p:grpSpPr>
          <p:sp>
            <p:nvSpPr>
              <p:cNvPr id="524" name="Shape 524"/>
              <p:cNvSpPr/>
              <p:nvPr/>
            </p:nvSpPr>
            <p:spPr>
              <a:xfrm>
                <a:off x="195262" y="-1"/>
                <a:ext cx="334965" cy="206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038" y="21600"/>
                    </a:moveTo>
                    <a:cubicBezTo>
                      <a:pt x="8252" y="20815"/>
                      <a:pt x="9465" y="20422"/>
                      <a:pt x="10679" y="20422"/>
                    </a:cubicBezTo>
                    <a:cubicBezTo>
                      <a:pt x="12135" y="20422"/>
                      <a:pt x="13348" y="20815"/>
                      <a:pt x="14562" y="21600"/>
                    </a:cubicBezTo>
                    <a:cubicBezTo>
                      <a:pt x="21600" y="4320"/>
                      <a:pt x="21600" y="4320"/>
                      <a:pt x="21600" y="4320"/>
                    </a:cubicBezTo>
                    <a:cubicBezTo>
                      <a:pt x="18445" y="1571"/>
                      <a:pt x="14562" y="0"/>
                      <a:pt x="10679" y="0"/>
                    </a:cubicBezTo>
                    <a:cubicBezTo>
                      <a:pt x="7038" y="0"/>
                      <a:pt x="3398" y="1571"/>
                      <a:pt x="0" y="4320"/>
                    </a:cubicBezTo>
                    <a:lnTo>
                      <a:pt x="7038" y="21600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5" name="Shape 525"/>
              <p:cNvSpPr/>
              <p:nvPr/>
            </p:nvSpPr>
            <p:spPr>
              <a:xfrm>
                <a:off x="447675" y="55562"/>
                <a:ext cx="220664" cy="222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6108"/>
                    </a:moveTo>
                    <a:cubicBezTo>
                      <a:pt x="2197" y="17573"/>
                      <a:pt x="4027" y="19403"/>
                      <a:pt x="5492" y="21600"/>
                    </a:cubicBezTo>
                    <a:cubicBezTo>
                      <a:pt x="21600" y="10983"/>
                      <a:pt x="21600" y="10983"/>
                      <a:pt x="21600" y="10983"/>
                    </a:cubicBezTo>
                    <a:cubicBezTo>
                      <a:pt x="18671" y="6590"/>
                      <a:pt x="15010" y="2929"/>
                      <a:pt x="10617" y="0"/>
                    </a:cubicBezTo>
                    <a:lnTo>
                      <a:pt x="0" y="16108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6" name="Shape 526"/>
              <p:cNvSpPr/>
              <p:nvPr/>
            </p:nvSpPr>
            <p:spPr>
              <a:xfrm>
                <a:off x="517525" y="195262"/>
                <a:ext cx="203200" cy="330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7118"/>
                    </a:moveTo>
                    <a:cubicBezTo>
                      <a:pt x="400" y="8345"/>
                      <a:pt x="800" y="9573"/>
                      <a:pt x="800" y="10800"/>
                    </a:cubicBezTo>
                    <a:cubicBezTo>
                      <a:pt x="800" y="10800"/>
                      <a:pt x="800" y="10800"/>
                      <a:pt x="800" y="10800"/>
                    </a:cubicBezTo>
                    <a:cubicBezTo>
                      <a:pt x="800" y="12273"/>
                      <a:pt x="400" y="13500"/>
                      <a:pt x="0" y="14727"/>
                    </a:cubicBezTo>
                    <a:cubicBezTo>
                      <a:pt x="17600" y="21600"/>
                      <a:pt x="17600" y="21600"/>
                      <a:pt x="17600" y="21600"/>
                    </a:cubicBezTo>
                    <a:cubicBezTo>
                      <a:pt x="20000" y="18409"/>
                      <a:pt x="21600" y="14727"/>
                      <a:pt x="21600" y="10800"/>
                    </a:cubicBezTo>
                    <a:cubicBezTo>
                      <a:pt x="21600" y="6873"/>
                      <a:pt x="20000" y="3191"/>
                      <a:pt x="17600" y="0"/>
                    </a:cubicBezTo>
                    <a:lnTo>
                      <a:pt x="0" y="7118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7" name="Shape 527"/>
              <p:cNvSpPr/>
              <p:nvPr/>
            </p:nvSpPr>
            <p:spPr>
              <a:xfrm>
                <a:off x="447675" y="446087"/>
                <a:ext cx="220664" cy="219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5586"/>
                    </a:moveTo>
                    <a:cubicBezTo>
                      <a:pt x="10617" y="21600"/>
                      <a:pt x="10617" y="21600"/>
                      <a:pt x="10617" y="21600"/>
                    </a:cubicBezTo>
                    <a:cubicBezTo>
                      <a:pt x="15010" y="18993"/>
                      <a:pt x="18671" y="14897"/>
                      <a:pt x="21600" y="10428"/>
                    </a:cubicBezTo>
                    <a:cubicBezTo>
                      <a:pt x="5492" y="0"/>
                      <a:pt x="5492" y="0"/>
                      <a:pt x="5492" y="0"/>
                    </a:cubicBezTo>
                    <a:cubicBezTo>
                      <a:pt x="4027" y="2234"/>
                      <a:pt x="2197" y="4097"/>
                      <a:pt x="0" y="5586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8" name="Shape 528"/>
              <p:cNvSpPr/>
              <p:nvPr/>
            </p:nvSpPr>
            <p:spPr>
              <a:xfrm>
                <a:off x="195262" y="514350"/>
                <a:ext cx="334965" cy="206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562" y="0"/>
                    </a:moveTo>
                    <a:cubicBezTo>
                      <a:pt x="13348" y="785"/>
                      <a:pt x="12135" y="1178"/>
                      <a:pt x="10679" y="1178"/>
                    </a:cubicBezTo>
                    <a:cubicBezTo>
                      <a:pt x="9465" y="1178"/>
                      <a:pt x="8252" y="785"/>
                      <a:pt x="7038" y="393"/>
                    </a:cubicBezTo>
                    <a:cubicBezTo>
                      <a:pt x="0" y="17673"/>
                      <a:pt x="0" y="17673"/>
                      <a:pt x="0" y="17673"/>
                    </a:cubicBezTo>
                    <a:cubicBezTo>
                      <a:pt x="3398" y="20029"/>
                      <a:pt x="6796" y="21600"/>
                      <a:pt x="10679" y="21600"/>
                    </a:cubicBezTo>
                    <a:cubicBezTo>
                      <a:pt x="14562" y="21600"/>
                      <a:pt x="18445" y="20029"/>
                      <a:pt x="21600" y="17280"/>
                    </a:cubicBezTo>
                    <a:lnTo>
                      <a:pt x="14562" y="0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9" name="Shape 529"/>
              <p:cNvSpPr/>
              <p:nvPr/>
            </p:nvSpPr>
            <p:spPr>
              <a:xfrm>
                <a:off x="57149" y="446087"/>
                <a:ext cx="220665" cy="222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5492"/>
                    </a:moveTo>
                    <a:cubicBezTo>
                      <a:pt x="19403" y="4027"/>
                      <a:pt x="17573" y="2197"/>
                      <a:pt x="16108" y="0"/>
                    </a:cubicBezTo>
                    <a:cubicBezTo>
                      <a:pt x="0" y="10617"/>
                      <a:pt x="0" y="10617"/>
                      <a:pt x="0" y="10617"/>
                    </a:cubicBezTo>
                    <a:cubicBezTo>
                      <a:pt x="2929" y="15010"/>
                      <a:pt x="6590" y="18671"/>
                      <a:pt x="10983" y="21600"/>
                    </a:cubicBezTo>
                    <a:lnTo>
                      <a:pt x="21600" y="5492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0" name="Shape 530"/>
              <p:cNvSpPr/>
              <p:nvPr/>
            </p:nvSpPr>
            <p:spPr>
              <a:xfrm>
                <a:off x="57149" y="55563"/>
                <a:ext cx="220665" cy="217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386"/>
                    </a:moveTo>
                    <a:cubicBezTo>
                      <a:pt x="10983" y="0"/>
                      <a:pt x="10983" y="0"/>
                      <a:pt x="10983" y="0"/>
                    </a:cubicBezTo>
                    <a:cubicBezTo>
                      <a:pt x="6590" y="2979"/>
                      <a:pt x="2929" y="6703"/>
                      <a:pt x="0" y="11172"/>
                    </a:cubicBezTo>
                    <a:cubicBezTo>
                      <a:pt x="16108" y="21600"/>
                      <a:pt x="16108" y="21600"/>
                      <a:pt x="16108" y="21600"/>
                    </a:cubicBezTo>
                    <a:cubicBezTo>
                      <a:pt x="17573" y="19366"/>
                      <a:pt x="19403" y="17503"/>
                      <a:pt x="21600" y="16386"/>
                    </a:cubicBez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1" name="Shape 531"/>
              <p:cNvSpPr/>
              <p:nvPr/>
            </p:nvSpPr>
            <p:spPr>
              <a:xfrm>
                <a:off x="-1" y="195263"/>
                <a:ext cx="206376" cy="333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562"/>
                    </a:moveTo>
                    <a:cubicBezTo>
                      <a:pt x="20815" y="13348"/>
                      <a:pt x="20422" y="12135"/>
                      <a:pt x="20422" y="10679"/>
                    </a:cubicBezTo>
                    <a:cubicBezTo>
                      <a:pt x="20422" y="9465"/>
                      <a:pt x="20815" y="8252"/>
                      <a:pt x="21600" y="7038"/>
                    </a:cubicBezTo>
                    <a:cubicBezTo>
                      <a:pt x="4320" y="0"/>
                      <a:pt x="4320" y="0"/>
                      <a:pt x="4320" y="0"/>
                    </a:cubicBezTo>
                    <a:cubicBezTo>
                      <a:pt x="1571" y="3155"/>
                      <a:pt x="0" y="6796"/>
                      <a:pt x="0" y="10679"/>
                    </a:cubicBezTo>
                    <a:cubicBezTo>
                      <a:pt x="0" y="14562"/>
                      <a:pt x="1571" y="18202"/>
                      <a:pt x="4320" y="21600"/>
                    </a:cubicBezTo>
                    <a:lnTo>
                      <a:pt x="21600" y="14562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33" name="Shape 533"/>
            <p:cNvSpPr/>
            <p:nvPr/>
          </p:nvSpPr>
          <p:spPr>
            <a:xfrm>
              <a:off x="611741" y="1796821"/>
              <a:ext cx="1120141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错误报警</a:t>
              </a:r>
            </a:p>
          </p:txBody>
        </p:sp>
      </p:grpSp>
      <p:grpSp>
        <p:nvGrpSpPr>
          <p:cNvPr id="544" name="Group 544"/>
          <p:cNvGrpSpPr/>
          <p:nvPr/>
        </p:nvGrpSpPr>
        <p:grpSpPr>
          <a:xfrm>
            <a:off x="8617172" y="3081340"/>
            <a:ext cx="2232028" cy="2307320"/>
            <a:chOff x="0" y="0"/>
            <a:chExt cx="2232026" cy="2307318"/>
          </a:xfrm>
        </p:grpSpPr>
        <p:sp>
          <p:nvSpPr>
            <p:cNvPr id="535" name="Shape 535"/>
            <p:cNvSpPr/>
            <p:nvPr/>
          </p:nvSpPr>
          <p:spPr>
            <a:xfrm>
              <a:off x="0" y="0"/>
              <a:ext cx="2232027" cy="2307319"/>
            </a:xfrm>
            <a:prstGeom prst="roundRect">
              <a:avLst>
                <a:gd name="adj" fmla="val 186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rotWithShape="0">
                <a:srgbClr val="000000">
                  <a:alpha val="16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0" y="1631763"/>
              <a:ext cx="2232027" cy="675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0268"/>
                  </a:lnTo>
                  <a:cubicBezTo>
                    <a:pt x="21600" y="21003"/>
                    <a:pt x="21419" y="21600"/>
                    <a:pt x="21197" y="21600"/>
                  </a:cubicBezTo>
                  <a:lnTo>
                    <a:pt x="403" y="21600"/>
                  </a:lnTo>
                  <a:cubicBezTo>
                    <a:pt x="181" y="21600"/>
                    <a:pt x="0" y="21003"/>
                    <a:pt x="0" y="20268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542" name="Group 542"/>
            <p:cNvGrpSpPr/>
            <p:nvPr/>
          </p:nvGrpSpPr>
          <p:grpSpPr>
            <a:xfrm>
              <a:off x="801688" y="292151"/>
              <a:ext cx="692151" cy="812802"/>
              <a:chOff x="0" y="0"/>
              <a:chExt cx="692150" cy="812800"/>
            </a:xfrm>
          </p:grpSpPr>
          <p:sp>
            <p:nvSpPr>
              <p:cNvPr id="537" name="Shape 537"/>
              <p:cNvSpPr/>
              <p:nvPr/>
            </p:nvSpPr>
            <p:spPr>
              <a:xfrm>
                <a:off x="0" y="271462"/>
                <a:ext cx="692151" cy="5111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726" y="10165"/>
                    </a:moveTo>
                    <a:cubicBezTo>
                      <a:pt x="21600" y="10165"/>
                      <a:pt x="21600" y="10165"/>
                      <a:pt x="21600" y="10165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7843" y="0"/>
                      <a:pt x="17843" y="0"/>
                      <a:pt x="17843" y="0"/>
                    </a:cubicBezTo>
                    <a:cubicBezTo>
                      <a:pt x="16904" y="0"/>
                      <a:pt x="16904" y="0"/>
                      <a:pt x="1690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529"/>
                      <a:pt x="0" y="9529"/>
                      <a:pt x="0" y="9529"/>
                    </a:cubicBezTo>
                    <a:cubicBezTo>
                      <a:pt x="0" y="16200"/>
                      <a:pt x="3991" y="21600"/>
                      <a:pt x="8922" y="21600"/>
                    </a:cubicBezTo>
                    <a:cubicBezTo>
                      <a:pt x="13617" y="21600"/>
                      <a:pt x="17491" y="16518"/>
                      <a:pt x="17726" y="10165"/>
                    </a:cubicBezTo>
                    <a:close/>
                    <a:moveTo>
                      <a:pt x="17843" y="1271"/>
                    </a:moveTo>
                    <a:cubicBezTo>
                      <a:pt x="20661" y="1271"/>
                      <a:pt x="20661" y="1271"/>
                      <a:pt x="20661" y="1271"/>
                    </a:cubicBezTo>
                    <a:cubicBezTo>
                      <a:pt x="20661" y="8894"/>
                      <a:pt x="20661" y="8894"/>
                      <a:pt x="20661" y="8894"/>
                    </a:cubicBezTo>
                    <a:cubicBezTo>
                      <a:pt x="17843" y="8894"/>
                      <a:pt x="17843" y="8894"/>
                      <a:pt x="17843" y="8894"/>
                    </a:cubicBezTo>
                    <a:lnTo>
                      <a:pt x="17843" y="1271"/>
                    </a:lnTo>
                    <a:close/>
                  </a:path>
                </a:pathLst>
              </a:cu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8" name="Shape 538"/>
              <p:cNvSpPr/>
              <p:nvPr/>
            </p:nvSpPr>
            <p:spPr>
              <a:xfrm>
                <a:off x="-1" y="782637"/>
                <a:ext cx="571501" cy="30164"/>
              </a:xfrm>
              <a:prstGeom prst="rect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9" name="Shape 539"/>
              <p:cNvSpPr/>
              <p:nvPr/>
            </p:nvSpPr>
            <p:spPr>
              <a:xfrm>
                <a:off x="150812" y="46038"/>
                <a:ext cx="30164" cy="134938"/>
              </a:xfrm>
              <a:prstGeom prst="rect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40" name="Shape 540"/>
              <p:cNvSpPr/>
              <p:nvPr/>
            </p:nvSpPr>
            <p:spPr>
              <a:xfrm>
                <a:off x="390525" y="46038"/>
                <a:ext cx="30163" cy="134938"/>
              </a:xfrm>
              <a:prstGeom prst="rect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41" name="Shape 541"/>
              <p:cNvSpPr/>
              <p:nvPr/>
            </p:nvSpPr>
            <p:spPr>
              <a:xfrm>
                <a:off x="271461" y="0"/>
                <a:ext cx="30164" cy="180975"/>
              </a:xfrm>
              <a:prstGeom prst="rect">
                <a:avLst/>
              </a:prstGeom>
              <a:solidFill>
                <a:srgbClr val="3645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43" name="Shape 543"/>
            <p:cNvSpPr/>
            <p:nvPr/>
          </p:nvSpPr>
          <p:spPr>
            <a:xfrm>
              <a:off x="587693" y="1796821"/>
              <a:ext cx="1120141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实时查看</a:t>
              </a:r>
            </a:p>
          </p:txBody>
        </p:sp>
      </p:grpSp>
      <p:sp>
        <p:nvSpPr>
          <p:cNvPr id="545" name="Shape 545"/>
          <p:cNvSpPr/>
          <p:nvPr/>
        </p:nvSpPr>
        <p:spPr>
          <a:xfrm>
            <a:off x="3973617" y="1773028"/>
            <a:ext cx="421936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cap="all" spc="90">
                <a:solidFill>
                  <a:srgbClr val="475B73"/>
                </a:solidFill>
              </a:defRPr>
            </a:lvl1pPr>
          </a:lstStyle>
          <a:p>
            <a:r>
              <a:t>We need a monitoring system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roup 549"/>
          <p:cNvGrpSpPr/>
          <p:nvPr/>
        </p:nvGrpSpPr>
        <p:grpSpPr>
          <a:xfrm>
            <a:off x="0" y="-1"/>
            <a:ext cx="12192000" cy="2772231"/>
            <a:chOff x="0" y="0"/>
            <a:chExt cx="12192000" cy="2772229"/>
          </a:xfrm>
        </p:grpSpPr>
        <p:sp>
          <p:nvSpPr>
            <p:cNvPr id="547" name="Shape 547"/>
            <p:cNvSpPr/>
            <p:nvPr/>
          </p:nvSpPr>
          <p:spPr>
            <a:xfrm>
              <a:off x="0" y="-1"/>
              <a:ext cx="12192000" cy="2772231"/>
            </a:xfrm>
            <a:prstGeom prst="rect">
              <a:avLst/>
            </a:prstGeom>
            <a:gradFill flip="none" rotWithShape="1">
              <a:gsLst>
                <a:gs pos="0">
                  <a:srgbClr val="364557"/>
                </a:gs>
                <a:gs pos="100000">
                  <a:srgbClr val="102437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0" y="1200694"/>
              <a:ext cx="12192000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r>
                <a:t>45</a:t>
              </a:r>
            </a:p>
          </p:txBody>
        </p:sp>
      </p:grpSp>
      <p:grpSp>
        <p:nvGrpSpPr>
          <p:cNvPr id="554" name="Group 554"/>
          <p:cNvGrpSpPr/>
          <p:nvPr/>
        </p:nvGrpSpPr>
        <p:grpSpPr>
          <a:xfrm>
            <a:off x="5475394" y="-1943100"/>
            <a:ext cx="1792181" cy="1453629"/>
            <a:chOff x="0" y="0"/>
            <a:chExt cx="1792179" cy="1453628"/>
          </a:xfrm>
        </p:grpSpPr>
        <p:sp>
          <p:nvSpPr>
            <p:cNvPr id="550" name="Shape 550"/>
            <p:cNvSpPr/>
            <p:nvPr/>
          </p:nvSpPr>
          <p:spPr>
            <a:xfrm>
              <a:off x="651417" y="0"/>
              <a:ext cx="436040" cy="571501"/>
            </a:xfrm>
            <a:prstGeom prst="rect">
              <a:avLst/>
            </a:prstGeom>
            <a:solidFill>
              <a:srgbClr val="0071B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1356140" y="0"/>
              <a:ext cx="436040" cy="571501"/>
            </a:xfrm>
            <a:prstGeom prst="rect">
              <a:avLst/>
            </a:prstGeom>
            <a:solidFill>
              <a:srgbClr val="0050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51417" y="882128"/>
              <a:ext cx="436040" cy="571501"/>
            </a:xfrm>
            <a:prstGeom prst="rect">
              <a:avLst/>
            </a:prstGeom>
            <a:solidFill>
              <a:srgbClr val="10243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0" y="882128"/>
              <a:ext cx="436040" cy="571501"/>
            </a:xfrm>
            <a:prstGeom prst="rect">
              <a:avLst/>
            </a:pr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555" name="Shape 555"/>
          <p:cNvSpPr/>
          <p:nvPr/>
        </p:nvSpPr>
        <p:spPr>
          <a:xfrm>
            <a:off x="4713611" y="1197455"/>
            <a:ext cx="2764777" cy="276477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ffectLst>
            <a:outerShdw blurRad="165100" rotWithShape="0">
              <a:srgbClr val="102437">
                <a:alpha val="12000"/>
              </a:srgbClr>
            </a:outerShdw>
          </a:effectLst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5497831" y="2088145"/>
            <a:ext cx="1196341" cy="75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300">
                <a:solidFill>
                  <a:srgbClr val="364557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How</a:t>
            </a:r>
          </a:p>
        </p:txBody>
      </p:sp>
      <p:sp>
        <p:nvSpPr>
          <p:cNvPr id="557" name="Shape 557"/>
          <p:cNvSpPr/>
          <p:nvPr/>
        </p:nvSpPr>
        <p:spPr>
          <a:xfrm>
            <a:off x="5568462" y="2948718"/>
            <a:ext cx="1055076" cy="76423"/>
          </a:xfrm>
          <a:prstGeom prst="roundRect">
            <a:avLst>
              <a:gd name="adj" fmla="val 40020"/>
            </a:avLst>
          </a:prstGeom>
          <a:solidFill>
            <a:srgbClr val="364557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558" name="Shape 558"/>
          <p:cNvSpPr/>
          <p:nvPr/>
        </p:nvSpPr>
        <p:spPr>
          <a:xfrm>
            <a:off x="3282748" y="4555137"/>
            <a:ext cx="6177473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3900">
                <a:solidFill>
                  <a:srgbClr val="10243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如何做到实时监控产品？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roup 562"/>
          <p:cNvGrpSpPr/>
          <p:nvPr/>
        </p:nvGrpSpPr>
        <p:grpSpPr>
          <a:xfrm>
            <a:off x="-7532" y="160966"/>
            <a:ext cx="2763152" cy="570087"/>
            <a:chOff x="0" y="0"/>
            <a:chExt cx="2763151" cy="570086"/>
          </a:xfrm>
        </p:grpSpPr>
        <p:sp>
          <p:nvSpPr>
            <p:cNvPr id="560" name="Shape 560"/>
            <p:cNvSpPr/>
            <p:nvPr/>
          </p:nvSpPr>
          <p:spPr>
            <a:xfrm>
              <a:off x="0" y="3666"/>
              <a:ext cx="2763152" cy="566421"/>
            </a:xfrm>
            <a:prstGeom prst="rect">
              <a:avLst/>
            </a:prstGeom>
            <a:solidFill>
              <a:srgbClr val="192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0" y="0"/>
              <a:ext cx="2763152" cy="72118"/>
            </a:xfrm>
            <a:prstGeom prst="rect">
              <a:avLst/>
            </a:prstGeom>
            <a:solidFill>
              <a:srgbClr val="0054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63" name="Shape 563"/>
          <p:cNvSpPr/>
          <p:nvPr/>
        </p:nvSpPr>
        <p:spPr>
          <a:xfrm>
            <a:off x="121938" y="253688"/>
            <a:ext cx="251975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25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APM服务商或者开源</a:t>
            </a:r>
          </a:p>
        </p:txBody>
      </p:sp>
      <p:sp>
        <p:nvSpPr>
          <p:cNvPr id="564" name="Shape 564"/>
          <p:cNvSpPr/>
          <p:nvPr/>
        </p:nvSpPr>
        <p:spPr>
          <a:xfrm>
            <a:off x="143903" y="507729"/>
            <a:ext cx="2457620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" cap="all" spc="32">
                <a:solidFill>
                  <a:srgbClr val="FFFFFF"/>
                </a:solidFill>
              </a:defRPr>
            </a:lvl1pPr>
          </a:lstStyle>
          <a:p>
            <a:r>
              <a:t>APM service provider or open source</a:t>
            </a:r>
          </a:p>
        </p:txBody>
      </p:sp>
      <p:sp>
        <p:nvSpPr>
          <p:cNvPr id="565" name="Shape 565"/>
          <p:cNvSpPr/>
          <p:nvPr/>
        </p:nvSpPr>
        <p:spPr>
          <a:xfrm>
            <a:off x="412249" y="1072563"/>
            <a:ext cx="5412143" cy="173225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6" name="Shape 566"/>
          <p:cNvSpPr/>
          <p:nvPr/>
        </p:nvSpPr>
        <p:spPr>
          <a:xfrm>
            <a:off x="412249" y="2967434"/>
            <a:ext cx="5412143" cy="173225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7" name="Shape 567"/>
          <p:cNvSpPr/>
          <p:nvPr/>
        </p:nvSpPr>
        <p:spPr>
          <a:xfrm>
            <a:off x="412249" y="4862305"/>
            <a:ext cx="5412143" cy="173225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70" name="Group 570"/>
          <p:cNvGrpSpPr/>
          <p:nvPr/>
        </p:nvGrpSpPr>
        <p:grpSpPr>
          <a:xfrm>
            <a:off x="6217286" y="1256198"/>
            <a:ext cx="1451090" cy="370841"/>
            <a:chOff x="0" y="0"/>
            <a:chExt cx="1451088" cy="370840"/>
          </a:xfrm>
        </p:grpSpPr>
        <p:sp>
          <p:nvSpPr>
            <p:cNvPr id="568" name="Shape 568"/>
            <p:cNvSpPr/>
            <p:nvPr/>
          </p:nvSpPr>
          <p:spPr>
            <a:xfrm>
              <a:off x="0" y="100026"/>
              <a:ext cx="145386" cy="145387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92C3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241899" y="0"/>
              <a:ext cx="1209190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New Rrelic</a:t>
              </a:r>
            </a:p>
          </p:txBody>
        </p:sp>
      </p:grpSp>
      <p:sp>
        <p:nvSpPr>
          <p:cNvPr id="571" name="Shape 571"/>
          <p:cNvSpPr/>
          <p:nvPr/>
        </p:nvSpPr>
        <p:spPr>
          <a:xfrm>
            <a:off x="6247828" y="1704763"/>
            <a:ext cx="5412143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1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目前欧美特别流行的 APM 服务商。</a:t>
            </a:r>
          </a:p>
        </p:txBody>
      </p:sp>
      <p:grpSp>
        <p:nvGrpSpPr>
          <p:cNvPr id="574" name="Group 574"/>
          <p:cNvGrpSpPr/>
          <p:nvPr/>
        </p:nvGrpSpPr>
        <p:grpSpPr>
          <a:xfrm>
            <a:off x="6217286" y="3109515"/>
            <a:ext cx="1946241" cy="408941"/>
            <a:chOff x="0" y="0"/>
            <a:chExt cx="1946239" cy="408940"/>
          </a:xfrm>
        </p:grpSpPr>
        <p:sp>
          <p:nvSpPr>
            <p:cNvPr id="572" name="Shape 572"/>
            <p:cNvSpPr/>
            <p:nvPr/>
          </p:nvSpPr>
          <p:spPr>
            <a:xfrm>
              <a:off x="0" y="100026"/>
              <a:ext cx="145386" cy="145387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92C3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41899" y="0"/>
              <a:ext cx="1704341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自己搭建系统？</a:t>
              </a:r>
            </a:p>
          </p:txBody>
        </p:sp>
      </p:grpSp>
      <p:sp>
        <p:nvSpPr>
          <p:cNvPr id="575" name="Shape 575"/>
          <p:cNvSpPr/>
          <p:nvPr/>
        </p:nvSpPr>
        <p:spPr>
          <a:xfrm>
            <a:off x="6247828" y="3558080"/>
            <a:ext cx="5412143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1400"/>
            </a:lvl1pPr>
          </a:lstStyle>
          <a:p>
            <a:r>
              <a:t>自建系统，业内目前最常见的应该就是 ELK 了。查询性能很好、很快，横向可扩展性强。</a:t>
            </a:r>
          </a:p>
        </p:txBody>
      </p:sp>
      <p:grpSp>
        <p:nvGrpSpPr>
          <p:cNvPr id="578" name="Group 578"/>
          <p:cNvGrpSpPr/>
          <p:nvPr/>
        </p:nvGrpSpPr>
        <p:grpSpPr>
          <a:xfrm>
            <a:off x="6232557" y="5054251"/>
            <a:ext cx="1882951" cy="408941"/>
            <a:chOff x="0" y="0"/>
            <a:chExt cx="1882950" cy="408940"/>
          </a:xfrm>
        </p:grpSpPr>
        <p:sp>
          <p:nvSpPr>
            <p:cNvPr id="576" name="Shape 576"/>
            <p:cNvSpPr/>
            <p:nvPr/>
          </p:nvSpPr>
          <p:spPr>
            <a:xfrm>
              <a:off x="0" y="100026"/>
              <a:ext cx="145386" cy="145387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192C3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241899" y="0"/>
              <a:ext cx="1641052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sentry很好很赞</a:t>
              </a:r>
            </a:p>
          </p:txBody>
        </p:sp>
      </p:grpSp>
      <p:sp>
        <p:nvSpPr>
          <p:cNvPr id="579" name="Shape 579"/>
          <p:cNvSpPr/>
          <p:nvPr/>
        </p:nvSpPr>
        <p:spPr>
          <a:xfrm>
            <a:off x="6263099" y="5540916"/>
            <a:ext cx="5412143" cy="566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z="1200"/>
            </a:lvl1pPr>
          </a:lstStyle>
          <a:p>
            <a:r>
              <a:t>非常喜欢sentry 的 slogon『不要期望你的用户给你反馈问题』，这好像就是我们需要的监控系统。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pasted-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9048" y="-20174"/>
            <a:ext cx="12210096" cy="8144038"/>
          </a:xfrm>
          <a:prstGeom prst="rect">
            <a:avLst/>
          </a:prstGeom>
          <a:ln w="12700">
            <a:miter lim="400000"/>
          </a:ln>
        </p:spPr>
      </p:pic>
      <p:sp>
        <p:nvSpPr>
          <p:cNvPr id="584" name="Shape 584"/>
          <p:cNvSpPr/>
          <p:nvPr/>
        </p:nvSpPr>
        <p:spPr>
          <a:xfrm>
            <a:off x="-18115" y="3274267"/>
            <a:ext cx="12228230" cy="1371513"/>
          </a:xfrm>
          <a:prstGeom prst="rect">
            <a:avLst/>
          </a:prstGeom>
          <a:solidFill>
            <a:srgbClr val="192C3F">
              <a:alpha val="9325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4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python 能撸…，也用 node 撸吧!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1637028" y="2499668"/>
            <a:ext cx="1874368" cy="1874368"/>
          </a:xfrm>
          <a:prstGeom prst="ellipse">
            <a:avLst/>
          </a:prstGeom>
          <a:solidFill>
            <a:srgbClr val="364557"/>
          </a:solidFill>
          <a:ln w="12700">
            <a:miter lim="400000"/>
          </a:ln>
          <a:effectLst>
            <a:outerShdw blurRad="101600" dir="5400000" rotWithShape="0">
              <a:srgbClr val="000000">
                <a:alpha val="16007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93" name="Group 593"/>
          <p:cNvGrpSpPr/>
          <p:nvPr/>
        </p:nvGrpSpPr>
        <p:grpSpPr>
          <a:xfrm>
            <a:off x="2243247" y="3027237"/>
            <a:ext cx="712731" cy="819230"/>
            <a:chOff x="0" y="0"/>
            <a:chExt cx="712729" cy="819229"/>
          </a:xfrm>
        </p:grpSpPr>
        <p:sp>
          <p:nvSpPr>
            <p:cNvPr id="589" name="Shape 589"/>
            <p:cNvSpPr/>
            <p:nvPr/>
          </p:nvSpPr>
          <p:spPr>
            <a:xfrm>
              <a:off x="0" y="0"/>
              <a:ext cx="712730" cy="30639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0" y="570183"/>
              <a:ext cx="712730" cy="249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5400"/>
                    <a:pt x="0" y="5400"/>
                    <a:pt x="0" y="5400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14512"/>
                    <a:pt x="4461" y="21600"/>
                    <a:pt x="10800" y="21600"/>
                  </a:cubicBezTo>
                  <a:cubicBezTo>
                    <a:pt x="17257" y="21600"/>
                    <a:pt x="21600" y="14512"/>
                    <a:pt x="21600" y="8100"/>
                  </a:cubicBezTo>
                  <a:cubicBezTo>
                    <a:pt x="21600" y="5400"/>
                    <a:pt x="21600" y="5400"/>
                    <a:pt x="21600" y="54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39" y="5737"/>
                    <a:pt x="15613" y="9787"/>
                    <a:pt x="10800" y="9787"/>
                  </a:cubicBezTo>
                  <a:cubicBezTo>
                    <a:pt x="5987" y="9787"/>
                    <a:pt x="1878" y="573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0" y="399783"/>
              <a:ext cx="712730" cy="249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375"/>
                    <a:pt x="0" y="3375"/>
                    <a:pt x="0" y="3375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14512"/>
                    <a:pt x="4461" y="21600"/>
                    <a:pt x="10800" y="21600"/>
                  </a:cubicBezTo>
                  <a:cubicBezTo>
                    <a:pt x="17257" y="21600"/>
                    <a:pt x="21600" y="14512"/>
                    <a:pt x="21600" y="81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39" y="5737"/>
                    <a:pt x="15613" y="9787"/>
                    <a:pt x="10800" y="9787"/>
                  </a:cubicBezTo>
                  <a:cubicBezTo>
                    <a:pt x="5987" y="9787"/>
                    <a:pt x="1878" y="573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0" y="232660"/>
              <a:ext cx="712730" cy="24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8229"/>
                    <a:pt x="0" y="8229"/>
                    <a:pt x="0" y="8229"/>
                  </a:cubicBezTo>
                  <a:cubicBezTo>
                    <a:pt x="0" y="14400"/>
                    <a:pt x="4461" y="21600"/>
                    <a:pt x="10800" y="21600"/>
                  </a:cubicBezTo>
                  <a:cubicBezTo>
                    <a:pt x="17257" y="21600"/>
                    <a:pt x="21600" y="14400"/>
                    <a:pt x="21600" y="8229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839" y="5486"/>
                    <a:pt x="15613" y="9600"/>
                    <a:pt x="10800" y="9600"/>
                  </a:cubicBezTo>
                  <a:cubicBezTo>
                    <a:pt x="5987" y="9600"/>
                    <a:pt x="1878" y="548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94" name="Shape 594"/>
          <p:cNvSpPr/>
          <p:nvPr/>
        </p:nvSpPr>
        <p:spPr>
          <a:xfrm>
            <a:off x="1709342" y="4813475"/>
            <a:ext cx="1729741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solidFill>
                  <a:srgbClr val="192C3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错误收集</a:t>
            </a:r>
          </a:p>
        </p:txBody>
      </p:sp>
      <p:grpSp>
        <p:nvGrpSpPr>
          <p:cNvPr id="598" name="Group 598"/>
          <p:cNvGrpSpPr/>
          <p:nvPr/>
        </p:nvGrpSpPr>
        <p:grpSpPr>
          <a:xfrm>
            <a:off x="5352836" y="2499668"/>
            <a:ext cx="1874368" cy="2976748"/>
            <a:chOff x="0" y="0"/>
            <a:chExt cx="1874367" cy="2976746"/>
          </a:xfrm>
        </p:grpSpPr>
        <p:sp>
          <p:nvSpPr>
            <p:cNvPr id="595" name="Shape 595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性能统计</a:t>
              </a:r>
            </a:p>
          </p:txBody>
        </p:sp>
        <p:sp>
          <p:nvSpPr>
            <p:cNvPr id="597" name="Shape 597"/>
            <p:cNvSpPr/>
            <p:nvPr/>
          </p:nvSpPr>
          <p:spPr>
            <a:xfrm>
              <a:off x="549591" y="518828"/>
              <a:ext cx="841418" cy="836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7" h="21600" extrusionOk="0">
                  <a:moveTo>
                    <a:pt x="20470" y="18168"/>
                  </a:moveTo>
                  <a:cubicBezTo>
                    <a:pt x="16267" y="13929"/>
                    <a:pt x="16267" y="13929"/>
                    <a:pt x="16267" y="13929"/>
                  </a:cubicBezTo>
                  <a:cubicBezTo>
                    <a:pt x="16854" y="13323"/>
                    <a:pt x="16854" y="13323"/>
                    <a:pt x="16854" y="13323"/>
                  </a:cubicBezTo>
                  <a:cubicBezTo>
                    <a:pt x="16267" y="12819"/>
                    <a:pt x="16267" y="12819"/>
                    <a:pt x="16267" y="12819"/>
                  </a:cubicBezTo>
                  <a:cubicBezTo>
                    <a:pt x="14606" y="14434"/>
                    <a:pt x="14606" y="14434"/>
                    <a:pt x="14606" y="14434"/>
                  </a:cubicBezTo>
                  <a:cubicBezTo>
                    <a:pt x="11869" y="11607"/>
                    <a:pt x="11869" y="11607"/>
                    <a:pt x="11869" y="11607"/>
                  </a:cubicBezTo>
                  <a:cubicBezTo>
                    <a:pt x="15192" y="8176"/>
                    <a:pt x="15192" y="8176"/>
                    <a:pt x="15192" y="8176"/>
                  </a:cubicBezTo>
                  <a:cubicBezTo>
                    <a:pt x="15681" y="8378"/>
                    <a:pt x="16072" y="8479"/>
                    <a:pt x="16561" y="8479"/>
                  </a:cubicBezTo>
                  <a:cubicBezTo>
                    <a:pt x="17636" y="8479"/>
                    <a:pt x="18711" y="7974"/>
                    <a:pt x="19493" y="7166"/>
                  </a:cubicBezTo>
                  <a:cubicBezTo>
                    <a:pt x="20666" y="5955"/>
                    <a:pt x="21057" y="4138"/>
                    <a:pt x="20372" y="2523"/>
                  </a:cubicBezTo>
                  <a:cubicBezTo>
                    <a:pt x="20079" y="2019"/>
                    <a:pt x="20079" y="2019"/>
                    <a:pt x="20079" y="2019"/>
                  </a:cubicBezTo>
                  <a:cubicBezTo>
                    <a:pt x="18320" y="3836"/>
                    <a:pt x="18320" y="3836"/>
                    <a:pt x="18320" y="3836"/>
                  </a:cubicBezTo>
                  <a:cubicBezTo>
                    <a:pt x="16854" y="3836"/>
                    <a:pt x="16854" y="3836"/>
                    <a:pt x="16854" y="3836"/>
                  </a:cubicBezTo>
                  <a:cubicBezTo>
                    <a:pt x="16952" y="2422"/>
                    <a:pt x="16952" y="2422"/>
                    <a:pt x="16952" y="2422"/>
                  </a:cubicBezTo>
                  <a:cubicBezTo>
                    <a:pt x="18711" y="505"/>
                    <a:pt x="18711" y="505"/>
                    <a:pt x="18711" y="505"/>
                  </a:cubicBezTo>
                  <a:cubicBezTo>
                    <a:pt x="18222" y="303"/>
                    <a:pt x="18222" y="303"/>
                    <a:pt x="18222" y="303"/>
                  </a:cubicBezTo>
                  <a:cubicBezTo>
                    <a:pt x="17733" y="101"/>
                    <a:pt x="17147" y="0"/>
                    <a:pt x="16561" y="0"/>
                  </a:cubicBezTo>
                  <a:cubicBezTo>
                    <a:pt x="15485" y="0"/>
                    <a:pt x="14410" y="404"/>
                    <a:pt x="13628" y="1211"/>
                  </a:cubicBezTo>
                  <a:cubicBezTo>
                    <a:pt x="12553" y="2422"/>
                    <a:pt x="12162" y="4037"/>
                    <a:pt x="12749" y="5652"/>
                  </a:cubicBezTo>
                  <a:cubicBezTo>
                    <a:pt x="9426" y="9084"/>
                    <a:pt x="9426" y="9084"/>
                    <a:pt x="9426" y="9084"/>
                  </a:cubicBezTo>
                  <a:cubicBezTo>
                    <a:pt x="4734" y="4239"/>
                    <a:pt x="4734" y="4239"/>
                    <a:pt x="4734" y="4239"/>
                  </a:cubicBezTo>
                  <a:cubicBezTo>
                    <a:pt x="5223" y="3634"/>
                    <a:pt x="5223" y="3634"/>
                    <a:pt x="5223" y="3634"/>
                  </a:cubicBezTo>
                  <a:cubicBezTo>
                    <a:pt x="2193" y="505"/>
                    <a:pt x="2193" y="505"/>
                    <a:pt x="2193" y="505"/>
                  </a:cubicBezTo>
                  <a:cubicBezTo>
                    <a:pt x="532" y="2221"/>
                    <a:pt x="532" y="2221"/>
                    <a:pt x="532" y="2221"/>
                  </a:cubicBezTo>
                  <a:cubicBezTo>
                    <a:pt x="3562" y="5350"/>
                    <a:pt x="3562" y="5350"/>
                    <a:pt x="3562" y="5350"/>
                  </a:cubicBezTo>
                  <a:cubicBezTo>
                    <a:pt x="4148" y="4744"/>
                    <a:pt x="4148" y="4744"/>
                    <a:pt x="4148" y="4744"/>
                  </a:cubicBezTo>
                  <a:cubicBezTo>
                    <a:pt x="8839" y="9589"/>
                    <a:pt x="8839" y="9589"/>
                    <a:pt x="8839" y="9589"/>
                  </a:cubicBezTo>
                  <a:cubicBezTo>
                    <a:pt x="5516" y="13021"/>
                    <a:pt x="5516" y="13021"/>
                    <a:pt x="5516" y="13021"/>
                  </a:cubicBezTo>
                  <a:cubicBezTo>
                    <a:pt x="5028" y="12920"/>
                    <a:pt x="4637" y="12819"/>
                    <a:pt x="4148" y="12819"/>
                  </a:cubicBezTo>
                  <a:cubicBezTo>
                    <a:pt x="3073" y="12819"/>
                    <a:pt x="1998" y="13222"/>
                    <a:pt x="1216" y="14030"/>
                  </a:cubicBezTo>
                  <a:cubicBezTo>
                    <a:pt x="43" y="15241"/>
                    <a:pt x="-348" y="17159"/>
                    <a:pt x="336" y="18774"/>
                  </a:cubicBezTo>
                  <a:cubicBezTo>
                    <a:pt x="629" y="19279"/>
                    <a:pt x="629" y="19279"/>
                    <a:pt x="629" y="19279"/>
                  </a:cubicBezTo>
                  <a:cubicBezTo>
                    <a:pt x="2389" y="17361"/>
                    <a:pt x="2389" y="17361"/>
                    <a:pt x="2389" y="17361"/>
                  </a:cubicBezTo>
                  <a:cubicBezTo>
                    <a:pt x="3757" y="17361"/>
                    <a:pt x="3757" y="17361"/>
                    <a:pt x="3757" y="17361"/>
                  </a:cubicBezTo>
                  <a:cubicBezTo>
                    <a:pt x="3757" y="18875"/>
                    <a:pt x="3757" y="18875"/>
                    <a:pt x="3757" y="18875"/>
                  </a:cubicBezTo>
                  <a:cubicBezTo>
                    <a:pt x="1998" y="20692"/>
                    <a:pt x="1998" y="20692"/>
                    <a:pt x="1998" y="20692"/>
                  </a:cubicBezTo>
                  <a:cubicBezTo>
                    <a:pt x="2486" y="20893"/>
                    <a:pt x="2486" y="20893"/>
                    <a:pt x="2486" y="20893"/>
                  </a:cubicBezTo>
                  <a:cubicBezTo>
                    <a:pt x="3073" y="21196"/>
                    <a:pt x="3562" y="21297"/>
                    <a:pt x="4148" y="21297"/>
                  </a:cubicBezTo>
                  <a:cubicBezTo>
                    <a:pt x="5223" y="21297"/>
                    <a:pt x="6298" y="20893"/>
                    <a:pt x="7080" y="20086"/>
                  </a:cubicBezTo>
                  <a:cubicBezTo>
                    <a:pt x="8155" y="18875"/>
                    <a:pt x="8546" y="17159"/>
                    <a:pt x="7960" y="15645"/>
                  </a:cubicBezTo>
                  <a:cubicBezTo>
                    <a:pt x="11283" y="12213"/>
                    <a:pt x="11283" y="12213"/>
                    <a:pt x="11283" y="12213"/>
                  </a:cubicBezTo>
                  <a:cubicBezTo>
                    <a:pt x="14117" y="15039"/>
                    <a:pt x="14117" y="15039"/>
                    <a:pt x="14117" y="15039"/>
                  </a:cubicBezTo>
                  <a:cubicBezTo>
                    <a:pt x="12456" y="16755"/>
                    <a:pt x="12456" y="16755"/>
                    <a:pt x="12456" y="16755"/>
                  </a:cubicBezTo>
                  <a:cubicBezTo>
                    <a:pt x="12944" y="17361"/>
                    <a:pt x="12944" y="17361"/>
                    <a:pt x="12944" y="17361"/>
                  </a:cubicBezTo>
                  <a:cubicBezTo>
                    <a:pt x="13531" y="16755"/>
                    <a:pt x="13531" y="16755"/>
                    <a:pt x="13531" y="16755"/>
                  </a:cubicBezTo>
                  <a:cubicBezTo>
                    <a:pt x="17636" y="21095"/>
                    <a:pt x="17636" y="21095"/>
                    <a:pt x="17636" y="21095"/>
                  </a:cubicBezTo>
                  <a:cubicBezTo>
                    <a:pt x="18027" y="21398"/>
                    <a:pt x="18515" y="21600"/>
                    <a:pt x="19102" y="21600"/>
                  </a:cubicBezTo>
                  <a:cubicBezTo>
                    <a:pt x="19590" y="21600"/>
                    <a:pt x="20079" y="21398"/>
                    <a:pt x="20470" y="21095"/>
                  </a:cubicBezTo>
                  <a:cubicBezTo>
                    <a:pt x="21252" y="20288"/>
                    <a:pt x="21252" y="18976"/>
                    <a:pt x="20470" y="18168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609" name="Group 609"/>
          <p:cNvGrpSpPr/>
          <p:nvPr/>
        </p:nvGrpSpPr>
        <p:grpSpPr>
          <a:xfrm>
            <a:off x="9068643" y="2499668"/>
            <a:ext cx="1874368" cy="2976748"/>
            <a:chOff x="0" y="0"/>
            <a:chExt cx="1874367" cy="2976746"/>
          </a:xfrm>
        </p:grpSpPr>
        <p:sp>
          <p:nvSpPr>
            <p:cNvPr id="599" name="Shape 599"/>
            <p:cNvSpPr/>
            <p:nvPr/>
          </p:nvSpPr>
          <p:spPr>
            <a:xfrm>
              <a:off x="0" y="0"/>
              <a:ext cx="1874368" cy="18743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01600" dir="5400000" rotWithShape="0">
                <a:srgbClr val="000000">
                  <a:alpha val="1600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72313" y="2313806"/>
              <a:ext cx="1729741" cy="662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200">
                  <a:solidFill>
                    <a:srgbClr val="192C3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数据处理</a:t>
              </a:r>
            </a:p>
          </p:txBody>
        </p:sp>
        <p:sp>
          <p:nvSpPr>
            <p:cNvPr id="601" name="Shape 601"/>
            <p:cNvSpPr/>
            <p:nvPr/>
          </p:nvSpPr>
          <p:spPr>
            <a:xfrm>
              <a:off x="755860" y="516475"/>
              <a:ext cx="388869" cy="23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38" y="21600"/>
                  </a:moveTo>
                  <a:cubicBezTo>
                    <a:pt x="8252" y="20815"/>
                    <a:pt x="9465" y="20422"/>
                    <a:pt x="10679" y="20422"/>
                  </a:cubicBezTo>
                  <a:cubicBezTo>
                    <a:pt x="12135" y="20422"/>
                    <a:pt x="13348" y="20815"/>
                    <a:pt x="14562" y="21600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18445" y="1571"/>
                    <a:pt x="14562" y="0"/>
                    <a:pt x="10679" y="0"/>
                  </a:cubicBezTo>
                  <a:cubicBezTo>
                    <a:pt x="7038" y="0"/>
                    <a:pt x="3398" y="1571"/>
                    <a:pt x="0" y="4320"/>
                  </a:cubicBezTo>
                  <a:lnTo>
                    <a:pt x="7038" y="21600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1048893" y="580979"/>
              <a:ext cx="256174" cy="258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108"/>
                  </a:moveTo>
                  <a:cubicBezTo>
                    <a:pt x="2197" y="17573"/>
                    <a:pt x="4027" y="19403"/>
                    <a:pt x="5492" y="21600"/>
                  </a:cubicBezTo>
                  <a:cubicBezTo>
                    <a:pt x="21600" y="10983"/>
                    <a:pt x="21600" y="10983"/>
                    <a:pt x="21600" y="10983"/>
                  </a:cubicBezTo>
                  <a:cubicBezTo>
                    <a:pt x="18671" y="6590"/>
                    <a:pt x="15010" y="2929"/>
                    <a:pt x="10617" y="0"/>
                  </a:cubicBezTo>
                  <a:lnTo>
                    <a:pt x="0" y="16108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1129983" y="743161"/>
              <a:ext cx="235902" cy="383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118"/>
                  </a:moveTo>
                  <a:cubicBezTo>
                    <a:pt x="400" y="8345"/>
                    <a:pt x="800" y="9573"/>
                    <a:pt x="800" y="10800"/>
                  </a:cubicBezTo>
                  <a:cubicBezTo>
                    <a:pt x="800" y="10800"/>
                    <a:pt x="800" y="10800"/>
                    <a:pt x="800" y="10800"/>
                  </a:cubicBezTo>
                  <a:cubicBezTo>
                    <a:pt x="800" y="12273"/>
                    <a:pt x="400" y="13500"/>
                    <a:pt x="0" y="14727"/>
                  </a:cubicBezTo>
                  <a:cubicBezTo>
                    <a:pt x="17600" y="21600"/>
                    <a:pt x="17600" y="21600"/>
                    <a:pt x="17600" y="21600"/>
                  </a:cubicBezTo>
                  <a:cubicBezTo>
                    <a:pt x="20000" y="18409"/>
                    <a:pt x="21600" y="14727"/>
                    <a:pt x="21600" y="10800"/>
                  </a:cubicBezTo>
                  <a:cubicBezTo>
                    <a:pt x="21600" y="6873"/>
                    <a:pt x="20000" y="3191"/>
                    <a:pt x="17600" y="0"/>
                  </a:cubicBezTo>
                  <a:lnTo>
                    <a:pt x="0" y="7118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1048893" y="1034350"/>
              <a:ext cx="256174" cy="254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586"/>
                  </a:moveTo>
                  <a:cubicBezTo>
                    <a:pt x="10617" y="21600"/>
                    <a:pt x="10617" y="21600"/>
                    <a:pt x="10617" y="21600"/>
                  </a:cubicBezTo>
                  <a:cubicBezTo>
                    <a:pt x="15010" y="18993"/>
                    <a:pt x="18671" y="14897"/>
                    <a:pt x="21600" y="10428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4027" y="2234"/>
                    <a:pt x="2197" y="4097"/>
                    <a:pt x="0" y="5586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755860" y="1113597"/>
              <a:ext cx="388869" cy="239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62" y="0"/>
                  </a:moveTo>
                  <a:cubicBezTo>
                    <a:pt x="13348" y="785"/>
                    <a:pt x="12135" y="1178"/>
                    <a:pt x="10679" y="1178"/>
                  </a:cubicBezTo>
                  <a:cubicBezTo>
                    <a:pt x="9465" y="1178"/>
                    <a:pt x="8252" y="785"/>
                    <a:pt x="7038" y="393"/>
                  </a:cubicBezTo>
                  <a:cubicBezTo>
                    <a:pt x="0" y="17673"/>
                    <a:pt x="0" y="17673"/>
                    <a:pt x="0" y="17673"/>
                  </a:cubicBezTo>
                  <a:cubicBezTo>
                    <a:pt x="3398" y="20029"/>
                    <a:pt x="6796" y="21600"/>
                    <a:pt x="10679" y="21600"/>
                  </a:cubicBezTo>
                  <a:cubicBezTo>
                    <a:pt x="14562" y="21600"/>
                    <a:pt x="18445" y="20029"/>
                    <a:pt x="21600" y="17280"/>
                  </a:cubicBezTo>
                  <a:lnTo>
                    <a:pt x="14562" y="0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595521" y="1034350"/>
              <a:ext cx="256175" cy="258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492"/>
                  </a:moveTo>
                  <a:cubicBezTo>
                    <a:pt x="19403" y="4027"/>
                    <a:pt x="17573" y="2197"/>
                    <a:pt x="16108" y="0"/>
                  </a:cubicBezTo>
                  <a:cubicBezTo>
                    <a:pt x="0" y="10617"/>
                    <a:pt x="0" y="10617"/>
                    <a:pt x="0" y="10617"/>
                  </a:cubicBezTo>
                  <a:cubicBezTo>
                    <a:pt x="2929" y="15010"/>
                    <a:pt x="6590" y="18671"/>
                    <a:pt x="10983" y="21600"/>
                  </a:cubicBezTo>
                  <a:lnTo>
                    <a:pt x="21600" y="5492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595521" y="580979"/>
              <a:ext cx="256175" cy="25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386"/>
                  </a:moveTo>
                  <a:cubicBezTo>
                    <a:pt x="10983" y="0"/>
                    <a:pt x="10983" y="0"/>
                    <a:pt x="10983" y="0"/>
                  </a:cubicBezTo>
                  <a:cubicBezTo>
                    <a:pt x="6590" y="2979"/>
                    <a:pt x="2929" y="6703"/>
                    <a:pt x="0" y="11172"/>
                  </a:cubicBezTo>
                  <a:cubicBezTo>
                    <a:pt x="16108" y="21600"/>
                    <a:pt x="16108" y="21600"/>
                    <a:pt x="16108" y="21600"/>
                  </a:cubicBezTo>
                  <a:cubicBezTo>
                    <a:pt x="17573" y="19366"/>
                    <a:pt x="19403" y="17503"/>
                    <a:pt x="21600" y="16386"/>
                  </a:cubicBez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529175" y="743161"/>
              <a:ext cx="239587" cy="387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4562"/>
                  </a:moveTo>
                  <a:cubicBezTo>
                    <a:pt x="20815" y="13348"/>
                    <a:pt x="20422" y="12135"/>
                    <a:pt x="20422" y="10679"/>
                  </a:cubicBezTo>
                  <a:cubicBezTo>
                    <a:pt x="20422" y="9465"/>
                    <a:pt x="20815" y="8252"/>
                    <a:pt x="21600" y="7038"/>
                  </a:cubicBezTo>
                  <a:cubicBezTo>
                    <a:pt x="4320" y="0"/>
                    <a:pt x="4320" y="0"/>
                    <a:pt x="4320" y="0"/>
                  </a:cubicBezTo>
                  <a:cubicBezTo>
                    <a:pt x="1571" y="3155"/>
                    <a:pt x="0" y="6796"/>
                    <a:pt x="0" y="10679"/>
                  </a:cubicBezTo>
                  <a:cubicBezTo>
                    <a:pt x="0" y="14562"/>
                    <a:pt x="1571" y="18202"/>
                    <a:pt x="4320" y="21600"/>
                  </a:cubicBezTo>
                  <a:lnTo>
                    <a:pt x="21600" y="14562"/>
                  </a:lnTo>
                  <a:close/>
                </a:path>
              </a:pathLst>
            </a:custGeom>
            <a:solidFill>
              <a:srgbClr val="36455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10" name="Shape 610"/>
          <p:cNvSpPr/>
          <p:nvPr/>
        </p:nvSpPr>
        <p:spPr>
          <a:xfrm>
            <a:off x="1194145" y="708635"/>
            <a:ext cx="10064750" cy="993011"/>
          </a:xfrm>
          <a:prstGeom prst="roundRect">
            <a:avLst>
              <a:gd name="adj" fmla="val 1746"/>
            </a:avLst>
          </a:prstGeom>
          <a:solidFill>
            <a:srgbClr val="FFFFFF"/>
          </a:solidFill>
          <a:ln w="12700">
            <a:miter lim="400000"/>
          </a:ln>
          <a:effectLst>
            <a:outerShdw blurRad="101600" rotWithShape="0">
              <a:srgbClr val="000000">
                <a:alpha val="16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defRPr sz="4100" spc="738" baseline="-36585">
                <a:solidFill>
                  <a:srgbClr val="364557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自己手工搭建监控系统</a:t>
            </a:r>
          </a:p>
        </p:txBody>
      </p:sp>
      <p:sp>
        <p:nvSpPr>
          <p:cNvPr id="611" name="Shape 611"/>
          <p:cNvSpPr/>
          <p:nvPr/>
        </p:nvSpPr>
        <p:spPr>
          <a:xfrm>
            <a:off x="4345649" y="892720"/>
            <a:ext cx="3914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t>自己手工搭建监控系统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Macintosh PowerPoint</Application>
  <PresentationFormat>宽屏</PresentationFormat>
  <Paragraphs>187</Paragraphs>
  <Slides>32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4" baseType="lpstr">
      <vt:lpstr>Andale Mono</vt:lpstr>
      <vt:lpstr>Arial</vt:lpstr>
      <vt:lpstr>Calibri</vt:lpstr>
      <vt:lpstr>Helvetica</vt:lpstr>
      <vt:lpstr>Helvetica Light</vt:lpstr>
      <vt:lpstr>Helvetica Neue</vt:lpstr>
      <vt:lpstr>ITF Devanagari</vt:lpstr>
      <vt:lpstr>等线</vt:lpstr>
      <vt:lpstr>等线 Light</vt:lpstr>
      <vt:lpstr>冬青黑体简体中文 W3</vt:lpstr>
      <vt:lpstr>冬青黑体简体中文 W6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����</cp:lastModifiedBy>
  <cp:revision>1</cp:revision>
  <dcterms:modified xsi:type="dcterms:W3CDTF">2016-10-31T07:40:30Z</dcterms:modified>
</cp:coreProperties>
</file>